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61" r:id="rId2"/>
    <p:sldId id="371" r:id="rId3"/>
    <p:sldId id="439" r:id="rId4"/>
    <p:sldId id="404" r:id="rId5"/>
    <p:sldId id="424" r:id="rId6"/>
    <p:sldId id="425" r:id="rId7"/>
    <p:sldId id="426" r:id="rId8"/>
    <p:sldId id="427" r:id="rId9"/>
    <p:sldId id="428" r:id="rId10"/>
    <p:sldId id="429" r:id="rId11"/>
    <p:sldId id="430" r:id="rId12"/>
    <p:sldId id="431" r:id="rId13"/>
    <p:sldId id="432" r:id="rId14"/>
    <p:sldId id="433" r:id="rId15"/>
    <p:sldId id="434" r:id="rId16"/>
    <p:sldId id="435" r:id="rId17"/>
    <p:sldId id="410" r:id="rId18"/>
    <p:sldId id="406" r:id="rId19"/>
    <p:sldId id="417" r:id="rId20"/>
    <p:sldId id="418" r:id="rId21"/>
    <p:sldId id="420" r:id="rId22"/>
    <p:sldId id="422" r:id="rId23"/>
    <p:sldId id="423" r:id="rId24"/>
    <p:sldId id="436" r:id="rId25"/>
    <p:sldId id="437" r:id="rId26"/>
    <p:sldId id="438" r:id="rId27"/>
    <p:sldId id="40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472" autoAdjust="0"/>
    <p:restoredTop sz="79048" autoAdjust="0"/>
  </p:normalViewPr>
  <p:slideViewPr>
    <p:cSldViewPr>
      <p:cViewPr varScale="1">
        <p:scale>
          <a:sx n="87" d="100"/>
          <a:sy n="87" d="100"/>
        </p:scale>
        <p:origin x="120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1A4C36-0174-4F91-AD6C-BB28D87E0BA3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3BACE-9753-4288-81BF-CA0AA97B45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D42308-19C4-4C61-9522-C284636F80F6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99B4-4737-419C-9E1A-6122BB360733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A1D3-94CF-4BE8-B9A0-75EFE4C74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99B4-4737-419C-9E1A-6122BB360733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A1D3-94CF-4BE8-B9A0-75EFE4C74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99B4-4737-419C-9E1A-6122BB360733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A1D3-94CF-4BE8-B9A0-75EFE4C74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99B4-4737-419C-9E1A-6122BB360733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A1D3-94CF-4BE8-B9A0-75EFE4C74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99B4-4737-419C-9E1A-6122BB360733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A1D3-94CF-4BE8-B9A0-75EFE4C74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99B4-4737-419C-9E1A-6122BB360733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A1D3-94CF-4BE8-B9A0-75EFE4C74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99B4-4737-419C-9E1A-6122BB360733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A1D3-94CF-4BE8-B9A0-75EFE4C74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99B4-4737-419C-9E1A-6122BB360733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A1D3-94CF-4BE8-B9A0-75EFE4C74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99B4-4737-419C-9E1A-6122BB360733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A1D3-94CF-4BE8-B9A0-75EFE4C74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99B4-4737-419C-9E1A-6122BB360733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A1D3-94CF-4BE8-B9A0-75EFE4C74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99B4-4737-419C-9E1A-6122BB360733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A1D3-94CF-4BE8-B9A0-75EFE4C74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599B4-4737-419C-9E1A-6122BB360733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2A1D3-94CF-4BE8-B9A0-75EFE4C74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images.amazon.com/images/P/0137903952.01.LZZZZZZZ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Artificial Intelligence</a:t>
            </a:r>
            <a:br>
              <a:rPr lang="en-US" dirty="0">
                <a:latin typeface="Arial" pitchFamily="34" charset="0"/>
                <a:cs typeface="Arial" pitchFamily="34" charset="0"/>
              </a:rPr>
            </a:br>
            <a:r>
              <a:rPr lang="en-US" dirty="0">
                <a:latin typeface="Arial" pitchFamily="34" charset="0"/>
                <a:cs typeface="Arial" pitchFamily="34" charset="0"/>
              </a:rPr>
              <a:t>Lecture No. 4 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sz="3600" i="1" dirty="0"/>
              <a:t>“</a:t>
            </a:r>
            <a:r>
              <a:rPr lang="en-US" sz="3600" i="1" dirty="0"/>
              <a:t>Intelligent agents continuously perform three functions: </a:t>
            </a:r>
            <a:r>
              <a:rPr lang="en-US" sz="3600" b="1" i="1" dirty="0"/>
              <a:t>perception</a:t>
            </a:r>
            <a:r>
              <a:rPr lang="en-US" sz="3600" i="1" dirty="0"/>
              <a:t> of dynamic conditions in the environment; </a:t>
            </a:r>
            <a:r>
              <a:rPr lang="en-US" sz="3600" b="1" i="1" dirty="0"/>
              <a:t>action</a:t>
            </a:r>
            <a:r>
              <a:rPr lang="en-US" sz="3600" i="1" dirty="0"/>
              <a:t> to affect conditions in the environment; and </a:t>
            </a:r>
            <a:r>
              <a:rPr lang="en-US" sz="3600" b="1" i="1" dirty="0"/>
              <a:t>reasoning</a:t>
            </a:r>
            <a:r>
              <a:rPr lang="en-US" sz="3600" i="1" dirty="0"/>
              <a:t> to interpret perceptions, solve problems, draw inferences, and determine actions.</a:t>
            </a:r>
            <a:r>
              <a:rPr lang="it-IT" sz="3600" dirty="0"/>
              <a:t>”</a:t>
            </a:r>
            <a:endParaRPr lang="en-US" sz="3600" dirty="0"/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2505808" y="1560513"/>
            <a:ext cx="47859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4340" name="Picture 5" descr="navmap_seal"/>
          <p:cNvPicPr>
            <a:picLocks noChangeAspect="1" noChangeArrowheads="1"/>
          </p:cNvPicPr>
          <p:nvPr/>
        </p:nvPicPr>
        <p:blipFill>
          <a:blip r:embed="rId2" cstate="print">
            <a:lum bright="-42000" contrast="60000"/>
          </a:blip>
          <a:srcRect b="45668"/>
          <a:stretch>
            <a:fillRect/>
          </a:stretch>
        </p:blipFill>
        <p:spPr bwMode="auto">
          <a:xfrm>
            <a:off x="6964974" y="4724400"/>
            <a:ext cx="1861038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Text Box 6"/>
          <p:cNvSpPr txBox="1">
            <a:spLocks noChangeArrowheads="1"/>
          </p:cNvSpPr>
          <p:nvPr/>
        </p:nvSpPr>
        <p:spPr bwMode="auto">
          <a:xfrm>
            <a:off x="4306767" y="5876925"/>
            <a:ext cx="30780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SzPct val="80000"/>
            </a:pPr>
            <a:r>
              <a:rPr lang="en-US" sz="2400" dirty="0">
                <a:latin typeface="Arial" charset="0"/>
              </a:rPr>
              <a:t>Barbara Hayes-Roth </a:t>
            </a:r>
          </a:p>
        </p:txBody>
      </p:sp>
      <p:sp>
        <p:nvSpPr>
          <p:cNvPr id="14342" name="Rectangle 8"/>
          <p:cNvSpPr>
            <a:spLocks noGrp="1" noChangeArrowheads="1"/>
          </p:cNvSpPr>
          <p:nvPr>
            <p:ph type="title"/>
          </p:nvPr>
        </p:nvSpPr>
        <p:spPr>
          <a:xfrm>
            <a:off x="1336431" y="119063"/>
            <a:ext cx="6052038" cy="762000"/>
          </a:xfrm>
          <a:noFill/>
        </p:spPr>
        <p:txBody>
          <a:bodyPr/>
          <a:lstStyle/>
          <a:p>
            <a:pPr eaLnBrk="1" hangingPunct="1"/>
            <a:r>
              <a:rPr lang="en-US"/>
              <a:t>Agent Definition (5)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b="0">
                <a:latin typeface="Footlight MT Light" pitchFamily="18" charset="0"/>
              </a:rPr>
              <a:t>What is an Agent?</a:t>
            </a:r>
          </a:p>
        </p:txBody>
      </p:sp>
      <p:sp>
        <p:nvSpPr>
          <p:cNvPr id="15363" name="Oval 5"/>
          <p:cNvSpPr>
            <a:spLocks noChangeArrowheads="1"/>
          </p:cNvSpPr>
          <p:nvPr/>
        </p:nvSpPr>
        <p:spPr bwMode="auto">
          <a:xfrm>
            <a:off x="3522785" y="3276600"/>
            <a:ext cx="1817077" cy="182245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Rectangle 6"/>
          <p:cNvSpPr>
            <a:spLocks noChangeArrowheads="1"/>
          </p:cNvSpPr>
          <p:nvPr/>
        </p:nvSpPr>
        <p:spPr bwMode="auto">
          <a:xfrm>
            <a:off x="779585" y="1758951"/>
            <a:ext cx="7302012" cy="47863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sz="2400"/>
              <a:t>ENVIRONMENT</a:t>
            </a:r>
          </a:p>
          <a:p>
            <a:pPr eaLnBrk="0" hangingPunct="0"/>
            <a:endParaRPr lang="en-US" sz="2400"/>
          </a:p>
          <a:p>
            <a:pPr eaLnBrk="0" hangingPunct="0"/>
            <a:endParaRPr lang="en-US" sz="2400"/>
          </a:p>
          <a:p>
            <a:pPr eaLnBrk="0" hangingPunct="0"/>
            <a:endParaRPr lang="en-US" sz="2400"/>
          </a:p>
          <a:p>
            <a:pPr eaLnBrk="0" hangingPunct="0"/>
            <a:endParaRPr lang="en-US" sz="2400"/>
          </a:p>
          <a:p>
            <a:pPr eaLnBrk="0" hangingPunct="0"/>
            <a:endParaRPr lang="en-US" sz="2400"/>
          </a:p>
          <a:p>
            <a:pPr eaLnBrk="0" hangingPunct="0"/>
            <a:endParaRPr lang="en-US" sz="2400"/>
          </a:p>
          <a:p>
            <a:pPr eaLnBrk="0" hangingPunct="0"/>
            <a:endParaRPr lang="en-US" sz="2400"/>
          </a:p>
          <a:p>
            <a:pPr eaLnBrk="0" hangingPunct="0"/>
            <a:endParaRPr lang="en-US" sz="2400"/>
          </a:p>
          <a:p>
            <a:pPr eaLnBrk="0" hangingPunct="0"/>
            <a:endParaRPr lang="en-US" sz="2400"/>
          </a:p>
          <a:p>
            <a:pPr eaLnBrk="0" hangingPunct="0"/>
            <a:endParaRPr lang="en-US" sz="2400"/>
          </a:p>
        </p:txBody>
      </p:sp>
      <p:sp>
        <p:nvSpPr>
          <p:cNvPr id="15365" name="Oval 7"/>
          <p:cNvSpPr>
            <a:spLocks noChangeArrowheads="1"/>
          </p:cNvSpPr>
          <p:nvPr/>
        </p:nvSpPr>
        <p:spPr bwMode="auto">
          <a:xfrm>
            <a:off x="3944816" y="3892550"/>
            <a:ext cx="199292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Oval 8"/>
          <p:cNvSpPr>
            <a:spLocks noChangeArrowheads="1"/>
          </p:cNvSpPr>
          <p:nvPr/>
        </p:nvSpPr>
        <p:spPr bwMode="auto">
          <a:xfrm>
            <a:off x="4718539" y="3892550"/>
            <a:ext cx="199292" cy="215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Line 9"/>
          <p:cNvSpPr>
            <a:spLocks noChangeShapeType="1"/>
          </p:cNvSpPr>
          <p:nvPr/>
        </p:nvSpPr>
        <p:spPr bwMode="auto">
          <a:xfrm>
            <a:off x="4149969" y="4572000"/>
            <a:ext cx="56270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AutoShape 10"/>
          <p:cNvSpPr>
            <a:spLocks noChangeArrowheads="1"/>
          </p:cNvSpPr>
          <p:nvPr/>
        </p:nvSpPr>
        <p:spPr bwMode="auto">
          <a:xfrm rot="2040000">
            <a:off x="2970336" y="2889250"/>
            <a:ext cx="1140069" cy="654050"/>
          </a:xfrm>
          <a:prstGeom prst="rightArrow">
            <a:avLst>
              <a:gd name="adj1" fmla="val 50000"/>
              <a:gd name="adj2" fmla="val 57420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Rectangle 11"/>
          <p:cNvSpPr>
            <a:spLocks noChangeArrowheads="1"/>
          </p:cNvSpPr>
          <p:nvPr/>
        </p:nvSpPr>
        <p:spPr bwMode="auto">
          <a:xfrm>
            <a:off x="5542085" y="5380039"/>
            <a:ext cx="2073260" cy="58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3200" b="1"/>
              <a:t>    Behavior</a:t>
            </a:r>
          </a:p>
        </p:txBody>
      </p:sp>
      <p:sp>
        <p:nvSpPr>
          <p:cNvPr id="15370" name="AutoShape 12"/>
          <p:cNvSpPr>
            <a:spLocks noChangeArrowheads="1"/>
          </p:cNvSpPr>
          <p:nvPr/>
        </p:nvSpPr>
        <p:spPr bwMode="auto">
          <a:xfrm rot="2040000">
            <a:off x="4799136" y="4718050"/>
            <a:ext cx="1140069" cy="654050"/>
          </a:xfrm>
          <a:prstGeom prst="rightArrow">
            <a:avLst>
              <a:gd name="adj1" fmla="val 50000"/>
              <a:gd name="adj2" fmla="val 57420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Rectangle 13"/>
          <p:cNvSpPr>
            <a:spLocks noChangeArrowheads="1"/>
          </p:cNvSpPr>
          <p:nvPr/>
        </p:nvSpPr>
        <p:spPr bwMode="auto">
          <a:xfrm>
            <a:off x="1321777" y="2408239"/>
            <a:ext cx="1708225" cy="58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2400"/>
              <a:t>      </a:t>
            </a:r>
            <a:r>
              <a:rPr lang="en-US" sz="3200" b="1"/>
              <a:t>Events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983274" y="333375"/>
            <a:ext cx="7174523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000" b="1" dirty="0">
                <a:latin typeface="Arial" charset="0"/>
              </a:rPr>
              <a:t>Agents &amp; Environments</a:t>
            </a: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252046" y="1412875"/>
            <a:ext cx="863990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Monotype Sorts" pitchFamily="2" charset="2"/>
              <a:buChar char="q"/>
            </a:pPr>
            <a:r>
              <a:rPr lang="en-US" sz="3200" dirty="0"/>
              <a:t> The agent takes sensory input from its environment, and produces as output actions that affect it.</a:t>
            </a:r>
          </a:p>
        </p:txBody>
      </p:sp>
      <p:grpSp>
        <p:nvGrpSpPr>
          <p:cNvPr id="12" name="Group 6"/>
          <p:cNvGrpSpPr>
            <a:grpSpLocks/>
          </p:cNvGrpSpPr>
          <p:nvPr/>
        </p:nvGrpSpPr>
        <p:grpSpPr bwMode="auto">
          <a:xfrm>
            <a:off x="1136650" y="2924175"/>
            <a:ext cx="6781800" cy="3389313"/>
            <a:chOff x="912" y="2064"/>
            <a:chExt cx="3729" cy="1632"/>
          </a:xfrm>
        </p:grpSpPr>
        <p:sp>
          <p:nvSpPr>
            <p:cNvPr id="13" name="AutoShape 7"/>
            <p:cNvSpPr>
              <a:spLocks noChangeArrowheads="1"/>
            </p:cNvSpPr>
            <p:nvPr/>
          </p:nvSpPr>
          <p:spPr bwMode="auto">
            <a:xfrm>
              <a:off x="2496" y="2064"/>
              <a:ext cx="576" cy="576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" name="AutoShape 8"/>
            <p:cNvSpPr>
              <a:spLocks noChangeArrowheads="1"/>
            </p:cNvSpPr>
            <p:nvPr/>
          </p:nvSpPr>
          <p:spPr bwMode="auto">
            <a:xfrm>
              <a:off x="2167" y="3280"/>
              <a:ext cx="1332" cy="416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Bef>
                  <a:spcPct val="20000"/>
                </a:spcBef>
                <a:buSzPct val="80000"/>
              </a:pPr>
              <a:endParaRPr lang="en-US" sz="800">
                <a:latin typeface="Arial" charset="0"/>
              </a:endParaRPr>
            </a:p>
            <a:p>
              <a:pPr>
                <a:spcBef>
                  <a:spcPct val="20000"/>
                </a:spcBef>
                <a:buSzPct val="80000"/>
              </a:pPr>
              <a:r>
                <a:rPr lang="en-US" sz="2000">
                  <a:latin typeface="Arial" charset="0"/>
                </a:rPr>
                <a:t>Environment</a:t>
              </a:r>
            </a:p>
            <a:p>
              <a:pPr>
                <a:spcBef>
                  <a:spcPct val="20000"/>
                </a:spcBef>
                <a:buSzPct val="80000"/>
              </a:pPr>
              <a:endParaRPr lang="en-US" sz="1000">
                <a:latin typeface="Arial" charset="0"/>
              </a:endParaRPr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3072" y="2400"/>
              <a:ext cx="1000" cy="1152"/>
            </a:xfrm>
            <a:custGeom>
              <a:avLst/>
              <a:gdLst>
                <a:gd name="T0" fmla="*/ 0 w 1000"/>
                <a:gd name="T1" fmla="*/ 0 h 1008"/>
                <a:gd name="T2" fmla="*/ 912 w 1000"/>
                <a:gd name="T3" fmla="*/ 1119 h 1008"/>
                <a:gd name="T4" fmla="*/ 528 w 1000"/>
                <a:gd name="T5" fmla="*/ 2653 h 1008"/>
                <a:gd name="T6" fmla="*/ 432 w 1000"/>
                <a:gd name="T7" fmla="*/ 2794 h 10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00"/>
                <a:gd name="T13" fmla="*/ 0 h 1008"/>
                <a:gd name="T14" fmla="*/ 1000 w 1000"/>
                <a:gd name="T15" fmla="*/ 1008 h 10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00" h="1008">
                  <a:moveTo>
                    <a:pt x="0" y="0"/>
                  </a:moveTo>
                  <a:cubicBezTo>
                    <a:pt x="412" y="116"/>
                    <a:pt x="824" y="232"/>
                    <a:pt x="912" y="384"/>
                  </a:cubicBezTo>
                  <a:cubicBezTo>
                    <a:pt x="1000" y="536"/>
                    <a:pt x="608" y="816"/>
                    <a:pt x="528" y="912"/>
                  </a:cubicBezTo>
                  <a:cubicBezTo>
                    <a:pt x="448" y="1008"/>
                    <a:pt x="400" y="928"/>
                    <a:pt x="432" y="96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" name="Freeform 10"/>
            <p:cNvSpPr>
              <a:spLocks/>
            </p:cNvSpPr>
            <p:nvPr/>
          </p:nvSpPr>
          <p:spPr bwMode="auto">
            <a:xfrm>
              <a:off x="1584" y="2400"/>
              <a:ext cx="864" cy="1104"/>
            </a:xfrm>
            <a:custGeom>
              <a:avLst/>
              <a:gdLst>
                <a:gd name="T0" fmla="*/ 576 w 864"/>
                <a:gd name="T1" fmla="*/ 4203 h 912"/>
                <a:gd name="T2" fmla="*/ 48 w 864"/>
                <a:gd name="T3" fmla="*/ 1775 h 912"/>
                <a:gd name="T4" fmla="*/ 864 w 864"/>
                <a:gd name="T5" fmla="*/ 0 h 912"/>
                <a:gd name="T6" fmla="*/ 0 60000 65536"/>
                <a:gd name="T7" fmla="*/ 0 60000 65536"/>
                <a:gd name="T8" fmla="*/ 0 60000 65536"/>
                <a:gd name="T9" fmla="*/ 0 w 864"/>
                <a:gd name="T10" fmla="*/ 0 h 912"/>
                <a:gd name="T11" fmla="*/ 864 w 864"/>
                <a:gd name="T12" fmla="*/ 912 h 9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64" h="912">
                  <a:moveTo>
                    <a:pt x="576" y="912"/>
                  </a:moveTo>
                  <a:cubicBezTo>
                    <a:pt x="288" y="724"/>
                    <a:pt x="0" y="536"/>
                    <a:pt x="48" y="384"/>
                  </a:cubicBezTo>
                  <a:cubicBezTo>
                    <a:pt x="96" y="232"/>
                    <a:pt x="480" y="116"/>
                    <a:pt x="864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" name="Text Box 11"/>
            <p:cNvSpPr txBox="1">
              <a:spLocks noChangeArrowheads="1"/>
            </p:cNvSpPr>
            <p:nvPr/>
          </p:nvSpPr>
          <p:spPr bwMode="auto">
            <a:xfrm>
              <a:off x="912" y="2496"/>
              <a:ext cx="559" cy="36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spcBef>
                  <a:spcPct val="20000"/>
                </a:spcBef>
                <a:buSzPct val="80000"/>
              </a:pPr>
              <a:r>
                <a:rPr lang="en-US" sz="2000">
                  <a:latin typeface="Arial" charset="0"/>
                </a:rPr>
                <a:t>sensor </a:t>
              </a:r>
            </a:p>
            <a:p>
              <a:pPr algn="l">
                <a:spcBef>
                  <a:spcPct val="20000"/>
                </a:spcBef>
                <a:buSzPct val="80000"/>
              </a:pPr>
              <a:r>
                <a:rPr lang="en-US" sz="2000">
                  <a:latin typeface="Arial" charset="0"/>
                </a:rPr>
                <a:t>input</a:t>
              </a:r>
            </a:p>
          </p:txBody>
        </p:sp>
        <p:sp>
          <p:nvSpPr>
            <p:cNvPr id="18" name="Text Box 12"/>
            <p:cNvSpPr txBox="1">
              <a:spLocks noChangeArrowheads="1"/>
            </p:cNvSpPr>
            <p:nvPr/>
          </p:nvSpPr>
          <p:spPr bwMode="auto">
            <a:xfrm>
              <a:off x="4128" y="2544"/>
              <a:ext cx="513" cy="36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spcBef>
                  <a:spcPct val="20000"/>
                </a:spcBef>
                <a:buSzPct val="80000"/>
              </a:pPr>
              <a:r>
                <a:rPr lang="en-US" sz="2000">
                  <a:latin typeface="Arial" charset="0"/>
                </a:rPr>
                <a:t>action </a:t>
              </a:r>
            </a:p>
            <a:p>
              <a:pPr algn="l">
                <a:spcBef>
                  <a:spcPct val="20000"/>
                </a:spcBef>
                <a:buSzPct val="80000"/>
              </a:pPr>
              <a:r>
                <a:rPr lang="en-US" sz="2000">
                  <a:latin typeface="Arial" charset="0"/>
                </a:rPr>
                <a:t>output</a:t>
              </a:r>
            </a:p>
          </p:txBody>
        </p:sp>
        <p:sp>
          <p:nvSpPr>
            <p:cNvPr id="19" name="Text Box 13"/>
            <p:cNvSpPr txBox="1">
              <a:spLocks noChangeArrowheads="1"/>
            </p:cNvSpPr>
            <p:nvPr/>
          </p:nvSpPr>
          <p:spPr bwMode="auto">
            <a:xfrm>
              <a:off x="2544" y="2688"/>
              <a:ext cx="466" cy="19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spcBef>
                  <a:spcPct val="20000"/>
                </a:spcBef>
                <a:buSzPct val="80000"/>
              </a:pPr>
              <a:r>
                <a:rPr lang="en-US" sz="2000">
                  <a:latin typeface="Arial" charset="0"/>
                </a:rPr>
                <a:t>Agent</a:t>
              </a: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22031" y="228600"/>
            <a:ext cx="7877908" cy="762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/>
              <a:t>Internal and External Environment of an Agent</a:t>
            </a:r>
          </a:p>
        </p:txBody>
      </p:sp>
      <p:sp>
        <p:nvSpPr>
          <p:cNvPr id="17411" name="Oval 3"/>
          <p:cNvSpPr>
            <a:spLocks noChangeArrowheads="1"/>
          </p:cNvSpPr>
          <p:nvPr/>
        </p:nvSpPr>
        <p:spPr bwMode="auto">
          <a:xfrm>
            <a:off x="1688123" y="1600200"/>
            <a:ext cx="4853354" cy="4800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3727938" y="3962400"/>
            <a:ext cx="1758462" cy="1828800"/>
          </a:xfrm>
          <a:prstGeom prst="ellipse">
            <a:avLst/>
          </a:prstGeom>
          <a:solidFill>
            <a:srgbClr val="FFFF99"/>
          </a:solidFill>
          <a:ln w="88900" cmpd="dbl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AutoShape 6"/>
          <p:cNvSpPr>
            <a:spLocks noChangeArrowheads="1"/>
          </p:cNvSpPr>
          <p:nvPr/>
        </p:nvSpPr>
        <p:spPr bwMode="auto">
          <a:xfrm>
            <a:off x="5468815" y="5029200"/>
            <a:ext cx="3598985" cy="1600200"/>
          </a:xfrm>
          <a:prstGeom prst="wedgeRoundRectCallout">
            <a:avLst>
              <a:gd name="adj1" fmla="val -74675"/>
              <a:gd name="adj2" fmla="val -44443"/>
              <a:gd name="adj3" fmla="val 16667"/>
            </a:avLst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en-US" sz="2400" b="1"/>
              <a:t>Internal Environment:</a:t>
            </a:r>
            <a:endParaRPr lang="en-US"/>
          </a:p>
          <a:p>
            <a:r>
              <a:rPr lang="en-US"/>
              <a:t>architecture, goals, abilities, sensors,</a:t>
            </a:r>
          </a:p>
          <a:p>
            <a:r>
              <a:rPr lang="en-US"/>
              <a:t>effectors, profile, knowledge,</a:t>
            </a:r>
          </a:p>
          <a:p>
            <a:r>
              <a:rPr lang="en-US"/>
              <a:t>beliefs, etc.</a:t>
            </a:r>
          </a:p>
        </p:txBody>
      </p:sp>
      <p:sp>
        <p:nvSpPr>
          <p:cNvPr id="17414" name="AutoShape 7"/>
          <p:cNvSpPr>
            <a:spLocks noChangeArrowheads="1"/>
          </p:cNvSpPr>
          <p:nvPr/>
        </p:nvSpPr>
        <p:spPr bwMode="auto">
          <a:xfrm>
            <a:off x="140676" y="1676400"/>
            <a:ext cx="3440723" cy="1600200"/>
          </a:xfrm>
          <a:prstGeom prst="wedgeRoundRectCallout">
            <a:avLst>
              <a:gd name="adj1" fmla="val 55096"/>
              <a:gd name="adj2" fmla="val 90212"/>
              <a:gd name="adj3" fmla="val 16667"/>
            </a:avLst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/>
          <a:lstStyle/>
          <a:p>
            <a:r>
              <a:rPr lang="en-US" sz="2400" b="1" dirty="0"/>
              <a:t>External Environment:</a:t>
            </a:r>
            <a:endParaRPr lang="en-US" dirty="0"/>
          </a:p>
          <a:p>
            <a:r>
              <a:rPr lang="en-US" dirty="0"/>
              <a:t>user, other humans, other agents,</a:t>
            </a:r>
          </a:p>
          <a:p>
            <a:r>
              <a:rPr lang="en-US" dirty="0"/>
              <a:t>applications, information sources,</a:t>
            </a:r>
          </a:p>
          <a:p>
            <a:r>
              <a:rPr lang="en-US" dirty="0"/>
              <a:t>their relationships,</a:t>
            </a:r>
          </a:p>
          <a:p>
            <a:r>
              <a:rPr lang="en-US" dirty="0"/>
              <a:t>platforms, servers, networks, etc.</a:t>
            </a:r>
          </a:p>
        </p:txBody>
      </p:sp>
      <p:sp>
        <p:nvSpPr>
          <p:cNvPr id="17415" name="Line 9"/>
          <p:cNvSpPr>
            <a:spLocks noChangeShapeType="1"/>
          </p:cNvSpPr>
          <p:nvPr/>
        </p:nvSpPr>
        <p:spPr bwMode="auto">
          <a:xfrm>
            <a:off x="3376246" y="4191000"/>
            <a:ext cx="422031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Line 10"/>
          <p:cNvSpPr>
            <a:spLocks noChangeShapeType="1"/>
          </p:cNvSpPr>
          <p:nvPr/>
        </p:nvSpPr>
        <p:spPr bwMode="auto">
          <a:xfrm>
            <a:off x="3516923" y="3886200"/>
            <a:ext cx="422031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Line 11"/>
          <p:cNvSpPr>
            <a:spLocks noChangeShapeType="1"/>
          </p:cNvSpPr>
          <p:nvPr/>
        </p:nvSpPr>
        <p:spPr bwMode="auto">
          <a:xfrm>
            <a:off x="3798277" y="3733800"/>
            <a:ext cx="422031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Line 12"/>
          <p:cNvSpPr>
            <a:spLocks noChangeShapeType="1"/>
          </p:cNvSpPr>
          <p:nvPr/>
        </p:nvSpPr>
        <p:spPr bwMode="auto">
          <a:xfrm>
            <a:off x="4149969" y="3581400"/>
            <a:ext cx="422031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Line 13"/>
          <p:cNvSpPr>
            <a:spLocks noChangeShapeType="1"/>
          </p:cNvSpPr>
          <p:nvPr/>
        </p:nvSpPr>
        <p:spPr bwMode="auto">
          <a:xfrm>
            <a:off x="3376246" y="4572000"/>
            <a:ext cx="422031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Line 14"/>
          <p:cNvSpPr>
            <a:spLocks noChangeShapeType="1"/>
          </p:cNvSpPr>
          <p:nvPr/>
        </p:nvSpPr>
        <p:spPr bwMode="auto">
          <a:xfrm flipH="1" flipV="1">
            <a:off x="3798277" y="4986338"/>
            <a:ext cx="422031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Line 16"/>
          <p:cNvSpPr>
            <a:spLocks noChangeShapeType="1"/>
          </p:cNvSpPr>
          <p:nvPr/>
        </p:nvSpPr>
        <p:spPr bwMode="auto">
          <a:xfrm flipH="1" flipV="1">
            <a:off x="3868615" y="4648200"/>
            <a:ext cx="422031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Line 17"/>
          <p:cNvSpPr>
            <a:spLocks noChangeShapeType="1"/>
          </p:cNvSpPr>
          <p:nvPr/>
        </p:nvSpPr>
        <p:spPr bwMode="auto">
          <a:xfrm flipH="1" flipV="1">
            <a:off x="4009292" y="4343400"/>
            <a:ext cx="422031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Line 18"/>
          <p:cNvSpPr>
            <a:spLocks noChangeShapeType="1"/>
          </p:cNvSpPr>
          <p:nvPr/>
        </p:nvSpPr>
        <p:spPr bwMode="auto">
          <a:xfrm flipH="1" flipV="1">
            <a:off x="4220308" y="4114800"/>
            <a:ext cx="422031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Line 19"/>
          <p:cNvSpPr>
            <a:spLocks noChangeShapeType="1"/>
          </p:cNvSpPr>
          <p:nvPr/>
        </p:nvSpPr>
        <p:spPr bwMode="auto">
          <a:xfrm flipH="1" flipV="1">
            <a:off x="4624754" y="4038600"/>
            <a:ext cx="422031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Line 20"/>
          <p:cNvSpPr>
            <a:spLocks noChangeShapeType="1"/>
          </p:cNvSpPr>
          <p:nvPr/>
        </p:nvSpPr>
        <p:spPr bwMode="auto">
          <a:xfrm flipV="1">
            <a:off x="3305907" y="2057400"/>
            <a:ext cx="2672862" cy="320040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6" name="Line 21"/>
          <p:cNvSpPr>
            <a:spLocks noChangeShapeType="1"/>
          </p:cNvSpPr>
          <p:nvPr/>
        </p:nvSpPr>
        <p:spPr bwMode="auto">
          <a:xfrm>
            <a:off x="5978769" y="2057400"/>
            <a:ext cx="1406769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7" name="Text Box 22"/>
          <p:cNvSpPr txBox="1">
            <a:spLocks noChangeArrowheads="1"/>
          </p:cNvSpPr>
          <p:nvPr/>
        </p:nvSpPr>
        <p:spPr bwMode="auto">
          <a:xfrm>
            <a:off x="5969977" y="1604963"/>
            <a:ext cx="161778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Balance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336431" y="304800"/>
            <a:ext cx="7455877" cy="762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Overall Intelligent Agent  </a:t>
            </a:r>
            <a:br>
              <a:rPr lang="en-US" dirty="0"/>
            </a:br>
            <a:r>
              <a:rPr lang="en-US" sz="3200" dirty="0"/>
              <a:t>[</a:t>
            </a:r>
            <a:r>
              <a:rPr lang="en-US" sz="3200" dirty="0" err="1"/>
              <a:t>Terziyan</a:t>
            </a:r>
            <a:r>
              <a:rPr lang="en-US" sz="3200" dirty="0"/>
              <a:t>, 1993]</a:t>
            </a:r>
            <a:endParaRPr lang="en-US" dirty="0"/>
          </a:p>
        </p:txBody>
      </p:sp>
      <p:sp>
        <p:nvSpPr>
          <p:cNvPr id="242691" name="Text Box 3"/>
          <p:cNvSpPr txBox="1">
            <a:spLocks noChangeArrowheads="1"/>
          </p:cNvSpPr>
          <p:nvPr/>
        </p:nvSpPr>
        <p:spPr bwMode="auto">
          <a:xfrm>
            <a:off x="140677" y="1615619"/>
            <a:ext cx="8792308" cy="470898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 algn="l">
              <a:spcBef>
                <a:spcPct val="50000"/>
              </a:spcBef>
              <a:buFontTx/>
              <a:buAutoNum type="arabicParenR"/>
              <a:defRPr/>
            </a:pPr>
            <a:r>
              <a:rPr lang="en-US" sz="2400" dirty="0"/>
              <a:t>is </a:t>
            </a:r>
            <a:r>
              <a:rPr lang="en-US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goal-oriented</a:t>
            </a:r>
            <a:r>
              <a:rPr lang="en-US" sz="2400" dirty="0"/>
              <a:t>, because it should have at least one goal -           to </a:t>
            </a:r>
            <a:r>
              <a:rPr lang="en-US" sz="2400" i="1" dirty="0"/>
              <a:t>keep continuously balance between its internal and external environments</a:t>
            </a:r>
            <a:r>
              <a:rPr lang="en-US" sz="2400" dirty="0"/>
              <a:t> ;</a:t>
            </a:r>
          </a:p>
          <a:p>
            <a:pPr marL="457200" indent="-457200" algn="l">
              <a:spcBef>
                <a:spcPct val="50000"/>
              </a:spcBef>
              <a:buFontTx/>
              <a:buAutoNum type="arabicParenR"/>
              <a:defRPr/>
            </a:pPr>
            <a:r>
              <a:rPr lang="en-US" sz="2400" dirty="0"/>
              <a:t>is </a:t>
            </a:r>
            <a:r>
              <a:rPr lang="en-US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creative</a:t>
            </a:r>
            <a:r>
              <a:rPr lang="en-US" sz="2400" dirty="0"/>
              <a:t> because of the ability to </a:t>
            </a:r>
            <a:r>
              <a:rPr lang="en-US" sz="2400" i="1" dirty="0">
                <a:solidFill>
                  <a:srgbClr val="FF0000"/>
                </a:solidFill>
              </a:rPr>
              <a:t>change external environment</a:t>
            </a:r>
            <a:r>
              <a:rPr lang="en-US" sz="2400" dirty="0"/>
              <a:t>;</a:t>
            </a:r>
          </a:p>
          <a:p>
            <a:pPr marL="457200" indent="-457200" algn="l">
              <a:spcBef>
                <a:spcPct val="50000"/>
              </a:spcBef>
              <a:buFontTx/>
              <a:buAutoNum type="arabicParenR"/>
              <a:defRPr/>
            </a:pPr>
            <a:r>
              <a:rPr lang="en-US" sz="2400" dirty="0"/>
              <a:t>is </a:t>
            </a:r>
            <a:r>
              <a:rPr lang="en-US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adaptive</a:t>
            </a:r>
            <a:r>
              <a:rPr lang="en-US" sz="2400" dirty="0"/>
              <a:t> because of the ability to </a:t>
            </a:r>
            <a:r>
              <a:rPr lang="en-US" sz="2400" i="1" dirty="0">
                <a:solidFill>
                  <a:srgbClr val="FF0000"/>
                </a:solidFill>
              </a:rPr>
              <a:t>change internal environment</a:t>
            </a:r>
            <a:r>
              <a:rPr lang="en-US" sz="2400" dirty="0"/>
              <a:t>;</a:t>
            </a:r>
          </a:p>
          <a:p>
            <a:pPr marL="457200" indent="-457200" algn="l">
              <a:spcBef>
                <a:spcPct val="50000"/>
              </a:spcBef>
              <a:buFontTx/>
              <a:buAutoNum type="arabicParenR"/>
              <a:defRPr/>
            </a:pPr>
            <a:r>
              <a:rPr lang="en-US" sz="2400" dirty="0"/>
              <a:t>is </a:t>
            </a:r>
            <a:r>
              <a:rPr lang="en-US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mobile</a:t>
            </a:r>
            <a:r>
              <a:rPr lang="en-US" sz="2400" dirty="0"/>
              <a:t> because of the ability to </a:t>
            </a:r>
            <a:r>
              <a:rPr lang="en-US" sz="2400" i="1" dirty="0">
                <a:solidFill>
                  <a:srgbClr val="FF0000"/>
                </a:solidFill>
              </a:rPr>
              <a:t>move to another place</a:t>
            </a:r>
            <a:r>
              <a:rPr lang="en-US" sz="2400" dirty="0"/>
              <a:t>;</a:t>
            </a:r>
          </a:p>
          <a:p>
            <a:pPr marL="457200" indent="-457200" algn="l">
              <a:spcBef>
                <a:spcPct val="50000"/>
              </a:spcBef>
              <a:buFontTx/>
              <a:buAutoNum type="arabicParenR"/>
              <a:defRPr/>
            </a:pPr>
            <a:r>
              <a:rPr lang="en-US" sz="2400" dirty="0"/>
              <a:t>is </a:t>
            </a:r>
            <a:r>
              <a:rPr lang="en-US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social</a:t>
            </a:r>
            <a:r>
              <a:rPr lang="en-US" sz="2400" dirty="0"/>
              <a:t> because of the ability to </a:t>
            </a:r>
            <a:r>
              <a:rPr lang="en-US" sz="2400" i="1" dirty="0">
                <a:solidFill>
                  <a:srgbClr val="FF0000"/>
                </a:solidFill>
              </a:rPr>
              <a:t>communicate</a:t>
            </a:r>
            <a:r>
              <a:rPr lang="en-US" sz="2400" dirty="0"/>
              <a:t> </a:t>
            </a:r>
            <a:r>
              <a:rPr lang="en-US" sz="2400" i="1" dirty="0">
                <a:solidFill>
                  <a:srgbClr val="FF0000"/>
                </a:solidFill>
              </a:rPr>
              <a:t>to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create a community</a:t>
            </a:r>
            <a:r>
              <a:rPr lang="en-US" sz="2400" dirty="0"/>
              <a:t>;</a:t>
            </a:r>
          </a:p>
          <a:p>
            <a:pPr marL="457200" indent="-457200" algn="l">
              <a:spcBef>
                <a:spcPct val="50000"/>
              </a:spcBef>
              <a:buFontTx/>
              <a:buAutoNum type="arabicParenR"/>
              <a:defRPr/>
            </a:pPr>
            <a:r>
              <a:rPr lang="en-US" sz="2400" dirty="0"/>
              <a:t>is </a:t>
            </a:r>
            <a:r>
              <a:rPr lang="en-US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self-configurable</a:t>
            </a:r>
            <a:r>
              <a:rPr lang="en-US" sz="2400" dirty="0"/>
              <a:t> because of the ability to </a:t>
            </a:r>
            <a:r>
              <a:rPr lang="en-US" sz="2400" i="1" dirty="0">
                <a:solidFill>
                  <a:srgbClr val="FF0000"/>
                </a:solidFill>
              </a:rPr>
              <a:t>protect “mental health”</a:t>
            </a:r>
            <a:r>
              <a:rPr lang="en-US" sz="2400" dirty="0"/>
              <a:t> by sensing only a “suitable” part of the environment.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517281" y="304800"/>
            <a:ext cx="7976088" cy="169277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4000" b="1" dirty="0">
                <a:latin typeface="Arial" charset="0"/>
              </a:rPr>
              <a:t>Agent Definition</a:t>
            </a:r>
          </a:p>
          <a:p>
            <a:r>
              <a:rPr lang="en-US" sz="2800" b="1" dirty="0">
                <a:latin typeface="Arial" charset="0"/>
              </a:rPr>
              <a:t>[Wikipedia: </a:t>
            </a:r>
            <a:r>
              <a:rPr lang="en-GB" sz="2800" dirty="0">
                <a:latin typeface="Tahoma" pitchFamily="34" charset="0"/>
              </a:rPr>
              <a:t>(The free </a:t>
            </a:r>
            <a:r>
              <a:rPr lang="en-GB" sz="2800" dirty="0" err="1">
                <a:latin typeface="Tahoma" pitchFamily="34" charset="0"/>
              </a:rPr>
              <a:t>Encyclopedia</a:t>
            </a:r>
            <a:r>
              <a:rPr lang="en-GB" sz="2800" dirty="0">
                <a:latin typeface="Tahoma" pitchFamily="34" charset="0"/>
              </a:rPr>
              <a:t>),</a:t>
            </a:r>
            <a:r>
              <a:rPr lang="en-GB" sz="3600" dirty="0">
                <a:latin typeface="Tahoma" pitchFamily="34" charset="0"/>
              </a:rPr>
              <a:t> </a:t>
            </a:r>
            <a:r>
              <a:rPr lang="en-GB" sz="2000" u="sng" dirty="0"/>
              <a:t>http://www.wikipedia.org</a:t>
            </a:r>
            <a:r>
              <a:rPr lang="en-GB" sz="1600" u="sng" dirty="0"/>
              <a:t> </a:t>
            </a:r>
            <a:r>
              <a:rPr lang="en-GB" dirty="0">
                <a:latin typeface="Tahoma" pitchFamily="34" charset="0"/>
              </a:rPr>
              <a:t> </a:t>
            </a:r>
            <a:r>
              <a:rPr lang="en-US" sz="2800" b="1" dirty="0">
                <a:latin typeface="Arial" charset="0"/>
              </a:rPr>
              <a:t>]</a:t>
            </a:r>
            <a:endParaRPr lang="en-GB" sz="2800" b="1" dirty="0">
              <a:latin typeface="Arial" charset="0"/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451339" y="2420938"/>
            <a:ext cx="8232531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Font typeface="Monotype Sorts" pitchFamily="2" charset="2"/>
              <a:buChar char="q"/>
            </a:pPr>
            <a:r>
              <a:rPr lang="en-US" sz="2800" dirty="0"/>
              <a:t>In computer science, an </a:t>
            </a:r>
            <a:r>
              <a:rPr lang="en-US" sz="2800" b="1" dirty="0"/>
              <a:t>intelligent agent (IA)</a:t>
            </a:r>
            <a:r>
              <a:rPr lang="en-US" sz="2800" dirty="0"/>
              <a:t> is a software agent that exhibits some form of artificial intelligence that assists the user and will act on their behalf, in performing non-repetitive computer-related tasks. </a:t>
            </a:r>
          </a:p>
          <a:p>
            <a:pPr marL="342900" indent="-342900" algn="l">
              <a:spcBef>
                <a:spcPct val="20000"/>
              </a:spcBef>
              <a:buFont typeface="Monotype Sorts" pitchFamily="2" charset="2"/>
              <a:buChar char="q"/>
            </a:pPr>
            <a:r>
              <a:rPr lang="en-US" sz="2800" dirty="0"/>
              <a:t>While the working of software agents used for </a:t>
            </a:r>
            <a:r>
              <a:rPr lang="en-US" sz="2800" i="1" dirty="0"/>
              <a:t>operator assistance</a:t>
            </a:r>
            <a:r>
              <a:rPr lang="en-US" sz="2800" dirty="0"/>
              <a:t> or data mining is often based on fixed pre-programmed rules, "intelligent" here implies the ability to adapt and learn.</a:t>
            </a:r>
            <a:endParaRPr lang="en-GB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dirty="0"/>
              <a:t>Three groups of agents </a:t>
            </a:r>
            <a:br>
              <a:rPr lang="en-GB" dirty="0"/>
            </a:br>
            <a:r>
              <a:rPr lang="en-GB" dirty="0"/>
              <a:t>[</a:t>
            </a:r>
            <a:r>
              <a:rPr lang="en-GB" sz="2800" dirty="0" err="1"/>
              <a:t>Etzioni</a:t>
            </a:r>
            <a:r>
              <a:rPr lang="en-GB" sz="2800" dirty="0"/>
              <a:t> and Daniel S. Weld, 1995</a:t>
            </a:r>
            <a:r>
              <a:rPr lang="en-GB" dirty="0"/>
              <a:t>]</a:t>
            </a:r>
          </a:p>
        </p:txBody>
      </p:sp>
      <p:sp>
        <p:nvSpPr>
          <p:cNvPr id="2253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33047" y="2667000"/>
            <a:ext cx="8232531" cy="2362200"/>
          </a:xfrm>
          <a:noFill/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GB" sz="3200" b="1" dirty="0"/>
              <a:t>Backseat driver:</a:t>
            </a:r>
            <a:r>
              <a:rPr lang="en-GB" sz="3200" dirty="0"/>
              <a:t> helps the user during some task (e.g., Microsoft Office Assistant);</a:t>
            </a:r>
          </a:p>
          <a:p>
            <a:pPr eaLnBrk="1" hangingPunct="1"/>
            <a:r>
              <a:rPr lang="en-GB" sz="3200" b="1" dirty="0"/>
              <a:t>Taxi driver:</a:t>
            </a:r>
            <a:r>
              <a:rPr lang="en-GB" sz="3200" dirty="0"/>
              <a:t> knows where to go when you tell the destination;</a:t>
            </a:r>
          </a:p>
          <a:p>
            <a:pPr eaLnBrk="1" hangingPunct="1"/>
            <a:r>
              <a:rPr lang="en-GB" sz="3200" b="1" dirty="0"/>
              <a:t>Caretaker :</a:t>
            </a:r>
            <a:r>
              <a:rPr lang="en-GB" sz="3200" dirty="0"/>
              <a:t> know where to go, when and why.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dirty="0"/>
              <a:t>Agent’s  function maps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3733800"/>
            <a:ext cx="8428038" cy="2362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sz="26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6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600" dirty="0"/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2600" dirty="0"/>
              <a:t>The </a:t>
            </a:r>
            <a:r>
              <a:rPr lang="en-US" sz="2600" dirty="0">
                <a:solidFill>
                  <a:srgbClr val="FF0000"/>
                </a:solidFill>
              </a:rPr>
              <a:t>agent</a:t>
            </a:r>
            <a:r>
              <a:rPr lang="en-US" sz="2600" dirty="0"/>
              <a:t> </a:t>
            </a:r>
            <a:r>
              <a:rPr lang="en-US" sz="2600" dirty="0">
                <a:solidFill>
                  <a:srgbClr val="FF0000"/>
                </a:solidFill>
              </a:rPr>
              <a:t>function</a:t>
            </a:r>
            <a:r>
              <a:rPr lang="en-US" sz="2600" dirty="0"/>
              <a:t> maps from percept histories to actions: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sz="2600" dirty="0"/>
          </a:p>
        </p:txBody>
      </p:sp>
      <p:pic>
        <p:nvPicPr>
          <p:cNvPr id="8" name="Picture 4" descr="agent-environme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524000"/>
            <a:ext cx="5737817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-128"/>
              </a:rPr>
              <a:t>Agents example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Arial" charset="0"/>
              <a:buChar char="•"/>
            </a:pPr>
            <a:r>
              <a:rPr lang="en-US" sz="2800" dirty="0">
                <a:ea typeface="ＭＳ Ｐゴシック" charset="-128"/>
              </a:rPr>
              <a:t>Human agent: </a:t>
            </a:r>
          </a:p>
          <a:p>
            <a:pPr lvl="1">
              <a:lnSpc>
                <a:spcPct val="80000"/>
              </a:lnSpc>
              <a:buFont typeface="Arial" charset="0"/>
              <a:buChar char="–"/>
            </a:pPr>
            <a:r>
              <a:rPr lang="en-US" sz="2400" dirty="0"/>
              <a:t>eyes, ears, and other organs for sensors; </a:t>
            </a:r>
          </a:p>
          <a:p>
            <a:pPr lvl="1">
              <a:lnSpc>
                <a:spcPct val="80000"/>
              </a:lnSpc>
              <a:buFont typeface="Arial" charset="0"/>
              <a:buChar char="–"/>
            </a:pPr>
            <a:r>
              <a:rPr lang="en-US" sz="2400" dirty="0"/>
              <a:t>hands, legs, mouth, and other body parts for actuators</a:t>
            </a:r>
          </a:p>
          <a:p>
            <a:pPr>
              <a:lnSpc>
                <a:spcPct val="80000"/>
              </a:lnSpc>
              <a:buFont typeface="Arial" charset="0"/>
              <a:buChar char="•"/>
            </a:pPr>
            <a:r>
              <a:rPr lang="en-US" sz="2800" dirty="0">
                <a:ea typeface="ＭＳ Ｐゴシック" charset="-128"/>
              </a:rPr>
              <a:t>Robotic agent:</a:t>
            </a:r>
          </a:p>
          <a:p>
            <a:pPr lvl="1">
              <a:lnSpc>
                <a:spcPct val="80000"/>
              </a:lnSpc>
              <a:buFont typeface="Arial" charset="0"/>
              <a:buChar char="–"/>
            </a:pPr>
            <a:r>
              <a:rPr lang="en-US" sz="2400" dirty="0"/>
              <a:t>cameras and infrared range finders for sensors </a:t>
            </a:r>
          </a:p>
          <a:p>
            <a:pPr lvl="1">
              <a:lnSpc>
                <a:spcPct val="80000"/>
              </a:lnSpc>
              <a:buFont typeface="Arial" charset="0"/>
              <a:buChar char="–"/>
            </a:pPr>
            <a:r>
              <a:rPr lang="en-US" sz="2400" dirty="0"/>
              <a:t>various motors for actuators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rgbClr val="FF0000"/>
                </a:solidFill>
              </a:rPr>
              <a:t>PEAS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3000" dirty="0"/>
              <a:t> Use PEAS to describe task environment</a:t>
            </a:r>
          </a:p>
          <a:p>
            <a:pPr lvl="1">
              <a:lnSpc>
                <a:spcPct val="80000"/>
              </a:lnSpc>
            </a:pPr>
            <a:r>
              <a:rPr lang="en-US" sz="2600" dirty="0">
                <a:solidFill>
                  <a:srgbClr val="FF0000"/>
                </a:solidFill>
              </a:rPr>
              <a:t>P</a:t>
            </a:r>
            <a:r>
              <a:rPr lang="en-US" sz="2600" dirty="0"/>
              <a:t>erformance measure</a:t>
            </a:r>
          </a:p>
          <a:p>
            <a:pPr lvl="1">
              <a:lnSpc>
                <a:spcPct val="80000"/>
              </a:lnSpc>
            </a:pPr>
            <a:r>
              <a:rPr lang="en-US" sz="2600" dirty="0">
                <a:solidFill>
                  <a:srgbClr val="FF0000"/>
                </a:solidFill>
              </a:rPr>
              <a:t>E</a:t>
            </a:r>
            <a:r>
              <a:rPr lang="en-US" sz="2600" dirty="0"/>
              <a:t>nvironment</a:t>
            </a:r>
          </a:p>
          <a:p>
            <a:pPr lvl="1">
              <a:lnSpc>
                <a:spcPct val="80000"/>
              </a:lnSpc>
            </a:pPr>
            <a:r>
              <a:rPr lang="en-US" sz="2600" dirty="0">
                <a:solidFill>
                  <a:srgbClr val="FF0000"/>
                </a:solidFill>
              </a:rPr>
              <a:t>A</a:t>
            </a:r>
            <a:r>
              <a:rPr lang="en-US" sz="2600" dirty="0"/>
              <a:t>ctuators</a:t>
            </a:r>
          </a:p>
          <a:p>
            <a:pPr lvl="1">
              <a:lnSpc>
                <a:spcPct val="80000"/>
              </a:lnSpc>
            </a:pPr>
            <a:r>
              <a:rPr lang="en-US" sz="2600" dirty="0">
                <a:solidFill>
                  <a:srgbClr val="FF0000"/>
                </a:solidFill>
              </a:rPr>
              <a:t>S</a:t>
            </a:r>
            <a:r>
              <a:rPr lang="en-US" sz="2600" dirty="0"/>
              <a:t>ensors</a:t>
            </a:r>
          </a:p>
          <a:p>
            <a:pPr>
              <a:lnSpc>
                <a:spcPct val="80000"/>
              </a:lnSpc>
            </a:pPr>
            <a:r>
              <a:rPr lang="en-US" sz="3000" dirty="0"/>
              <a:t>Example: Taxi driver</a:t>
            </a:r>
          </a:p>
          <a:p>
            <a:pPr lvl="1">
              <a:lnSpc>
                <a:spcPct val="80000"/>
              </a:lnSpc>
            </a:pPr>
            <a:r>
              <a:rPr lang="en-US" sz="2600" dirty="0"/>
              <a:t>Performance measure:  safe, fast, comfortable (maximize profits)</a:t>
            </a:r>
          </a:p>
          <a:p>
            <a:pPr lvl="1">
              <a:lnSpc>
                <a:spcPct val="80000"/>
              </a:lnSpc>
            </a:pPr>
            <a:r>
              <a:rPr lang="en-US" sz="2600" dirty="0"/>
              <a:t>Environment:  roads, other traffic, pedestrians, customers</a:t>
            </a:r>
          </a:p>
          <a:p>
            <a:pPr lvl="1">
              <a:lnSpc>
                <a:spcPct val="80000"/>
              </a:lnSpc>
            </a:pPr>
            <a:r>
              <a:rPr lang="en-US" sz="2600" dirty="0"/>
              <a:t>Actuators:  steering, accelerator, brake, signal, horn</a:t>
            </a:r>
          </a:p>
          <a:p>
            <a:pPr lvl="1">
              <a:lnSpc>
                <a:spcPct val="80000"/>
              </a:lnSpc>
            </a:pPr>
            <a:r>
              <a:rPr lang="en-US" sz="2600" dirty="0"/>
              <a:t>Sensors: cameras, sonar, speedometer, GPS, odometer, accelerometer, engine sensors</a:t>
            </a:r>
          </a:p>
          <a:p>
            <a:pPr>
              <a:lnSpc>
                <a:spcPct val="80000"/>
              </a:lnSpc>
            </a:pPr>
            <a:endParaRPr lang="en-US" sz="3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848600" cy="5638800"/>
          </a:xfrm>
          <a:noFill/>
          <a:ln/>
        </p:spPr>
        <p:txBody>
          <a:bodyPr>
            <a:noAutofit/>
          </a:bodyPr>
          <a:lstStyle/>
          <a:p>
            <a:r>
              <a:rPr lang="en-US" altLang="zh-TW" sz="2800" dirty="0">
                <a:latin typeface="Arial" pitchFamily="34" charset="0"/>
                <a:cs typeface="Arial" pitchFamily="34" charset="0"/>
              </a:rPr>
              <a:t>Weak and Strong AI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Acting humanly</a:t>
            </a:r>
          </a:p>
          <a:p>
            <a:r>
              <a:rPr lang="en-US" altLang="zh-TW" sz="2800" dirty="0">
                <a:latin typeface="Arial" pitchFamily="34" charset="0"/>
                <a:cs typeface="Arial" pitchFamily="34" charset="0"/>
              </a:rPr>
              <a:t>Think  like humans</a:t>
            </a:r>
          </a:p>
          <a:p>
            <a:r>
              <a:rPr lang="en-US" altLang="zh-TW" sz="2800" dirty="0">
                <a:latin typeface="Arial" pitchFamily="34" charset="0"/>
                <a:cs typeface="Arial" pitchFamily="34" charset="0"/>
              </a:rPr>
              <a:t>think rationally</a:t>
            </a:r>
          </a:p>
          <a:p>
            <a:r>
              <a:rPr lang="en-US" altLang="zh-TW" sz="2800" dirty="0">
                <a:latin typeface="Arial" pitchFamily="34" charset="0"/>
                <a:cs typeface="Arial" pitchFamily="34" charset="0"/>
              </a:rPr>
              <a:t>Acting rationally</a:t>
            </a:r>
          </a:p>
          <a:p>
            <a:r>
              <a:rPr lang="en-US" altLang="zh-TW" sz="2800" dirty="0">
                <a:latin typeface="Arial" pitchFamily="34" charset="0"/>
                <a:cs typeface="Arial" pitchFamily="34" charset="0"/>
              </a:rPr>
              <a:t>Turing Test</a:t>
            </a:r>
          </a:p>
          <a:p>
            <a:r>
              <a:rPr lang="en-US" altLang="zh-TW" sz="2800" dirty="0">
                <a:latin typeface="Arial" pitchFamily="34" charset="0"/>
                <a:cs typeface="Arial" pitchFamily="34" charset="0"/>
              </a:rPr>
              <a:t>Chinese Room Argument</a:t>
            </a:r>
          </a:p>
          <a:p>
            <a:pPr>
              <a:buNone/>
            </a:pPr>
            <a:endParaRPr lang="en-US" altLang="zh-TW" sz="18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br>
              <a:rPr lang="en-US" sz="1800" dirty="0"/>
            </a:br>
            <a:endParaRPr lang="en-US" sz="1800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  <a:noFill/>
          <a:ln/>
        </p:spPr>
        <p:txBody>
          <a:bodyPr/>
          <a:lstStyle/>
          <a:p>
            <a:r>
              <a:rPr lang="en-US" dirty="0"/>
              <a:t>Summary of Previous Lecture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Agent: Part-picking robot</a:t>
            </a:r>
          </a:p>
          <a:p>
            <a:r>
              <a:rPr lang="en-US" dirty="0"/>
              <a:t>Performance measure: Percentage of parts in correct bins</a:t>
            </a:r>
          </a:p>
          <a:p>
            <a:r>
              <a:rPr lang="en-US" dirty="0"/>
              <a:t>Environment: Conveyor belt with parts, bins</a:t>
            </a:r>
          </a:p>
          <a:p>
            <a:r>
              <a:rPr lang="en-US" dirty="0"/>
              <a:t>Actuators: Jointed arm and hand</a:t>
            </a:r>
          </a:p>
          <a:p>
            <a:r>
              <a:rPr lang="en-US" dirty="0"/>
              <a:t>Sensors: Camera, joint angle sensors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53250" y="4419600"/>
            <a:ext cx="142875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PEAS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Agent: Medical diagnosis system</a:t>
            </a:r>
          </a:p>
          <a:p>
            <a:r>
              <a:rPr lang="en-US" dirty="0"/>
              <a:t>Performance measure: Healthy patient, minimize costs, lawsuits</a:t>
            </a:r>
          </a:p>
          <a:p>
            <a:r>
              <a:rPr lang="en-US" dirty="0"/>
              <a:t>Environment: Patient, hospital, staff</a:t>
            </a:r>
          </a:p>
          <a:p>
            <a:r>
              <a:rPr lang="en-US" dirty="0"/>
              <a:t>Actuators: Screen display (questions, tests, diagnoses, treatments, referrals)
</a:t>
            </a:r>
          </a:p>
          <a:p>
            <a:r>
              <a:rPr lang="en-US" dirty="0"/>
              <a:t>Sensors: Keyboard (entry of symptoms, findings, patient's answers)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PEAS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Agent: Interactive English tutor</a:t>
            </a:r>
          </a:p>
          <a:p>
            <a:r>
              <a:rPr lang="en-US"/>
              <a:t>Performance measure: Maximize student's score on test</a:t>
            </a:r>
          </a:p>
          <a:p>
            <a:r>
              <a:rPr lang="en-US"/>
              <a:t>Environment: Set of students</a:t>
            </a:r>
          </a:p>
          <a:p>
            <a:r>
              <a:rPr lang="en-US"/>
              <a:t>Actuators: Screen display (exercises, suggestions, corrections)</a:t>
            </a:r>
          </a:p>
          <a:p>
            <a:r>
              <a:rPr lang="en-US"/>
              <a:t>Sensors: Keyboard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33338"/>
            <a:ext cx="8610600" cy="1414462"/>
          </a:xfrm>
          <a:ln/>
        </p:spPr>
        <p:txBody>
          <a:bodyPr rIns="130174"/>
          <a:lstStyle/>
          <a:p>
            <a:r>
              <a:rPr lang="en-US" dirty="0"/>
              <a:t>Agents and Their Actions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228600" y="1447800"/>
            <a:ext cx="8839200" cy="5207000"/>
          </a:xfrm>
          <a:prstGeom prst="rect">
            <a:avLst/>
          </a:prstGeom>
          <a:ln/>
        </p:spPr>
        <p:txBody>
          <a:bodyPr vert="horz" rIns="130174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Italic" charset="0"/>
                <a:ea typeface="+mn-ea"/>
                <a:cs typeface="Arial Italic" charset="0"/>
                <a:sym typeface="Arial Italic" charset="0"/>
              </a:rPr>
              <a:t>rational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Italic" charset="0"/>
                <a:ea typeface="+mn-ea"/>
                <a:cs typeface="Arial Italic" charset="0"/>
                <a:sym typeface="Arial Italic" charset="0"/>
              </a:rPr>
              <a:t>agent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does “the right thing”</a:t>
            </a:r>
          </a:p>
          <a:p>
            <a:pPr marL="723900" marR="0" lvl="1" indent="-27432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action that leads to the best outcome under the given circumstances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Italic" charset="0"/>
                <a:ea typeface="+mn-ea"/>
                <a:cs typeface="Arial Italic" charset="0"/>
                <a:sym typeface="Arial Italic" charset="0"/>
              </a:rPr>
              <a:t>agent function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maps percept sequences to actions</a:t>
            </a:r>
          </a:p>
          <a:p>
            <a:pPr marL="723900" marR="0" lvl="1" indent="-27432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abstract mathematical description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Italic" charset="0"/>
                <a:ea typeface="+mn-ea"/>
                <a:cs typeface="Arial Italic" charset="0"/>
                <a:sym typeface="Arial Italic" charset="0"/>
              </a:rPr>
              <a:t>agent program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 a concrete implementation of the respective function</a:t>
            </a:r>
          </a:p>
          <a:p>
            <a:pPr marL="723900" marR="0" lvl="1" indent="-27432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 runs on a specific agent architecture (“platform”)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336431" y="176213"/>
            <a:ext cx="6052038" cy="762000"/>
          </a:xfrm>
        </p:spPr>
        <p:txBody>
          <a:bodyPr/>
          <a:lstStyle/>
          <a:p>
            <a:pPr eaLnBrk="1" hangingPunct="1"/>
            <a:r>
              <a:rPr lang="en-GB" sz="3600" dirty="0"/>
              <a:t>Features of intelligent agents</a:t>
            </a:r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281354" y="1138238"/>
            <a:ext cx="2516066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l">
              <a:spcBef>
                <a:spcPct val="10000"/>
              </a:spcBef>
              <a:buFont typeface="Monotype Sorts" pitchFamily="2" charset="2"/>
              <a:buChar char="q"/>
            </a:pPr>
            <a:r>
              <a:rPr lang="en-GB" sz="2000" b="1"/>
              <a:t>reactive</a:t>
            </a:r>
            <a:br>
              <a:rPr lang="en-GB" sz="2000" b="1"/>
            </a:br>
            <a:endParaRPr lang="en-GB" b="1"/>
          </a:p>
          <a:p>
            <a:pPr marL="342900" indent="-342900" algn="l">
              <a:spcBef>
                <a:spcPct val="10000"/>
              </a:spcBef>
              <a:buFont typeface="Monotype Sorts" pitchFamily="2" charset="2"/>
              <a:buChar char="q"/>
            </a:pPr>
            <a:r>
              <a:rPr lang="en-GB" sz="2000" b="1"/>
              <a:t>autonomous</a:t>
            </a:r>
          </a:p>
          <a:p>
            <a:pPr marL="342900" indent="-342900" algn="l">
              <a:spcBef>
                <a:spcPct val="10000"/>
              </a:spcBef>
              <a:buFont typeface="Monotype Sorts" pitchFamily="2" charset="2"/>
              <a:buNone/>
            </a:pPr>
            <a:endParaRPr lang="en-GB" b="1"/>
          </a:p>
          <a:p>
            <a:pPr marL="342900" indent="-342900" algn="l">
              <a:spcBef>
                <a:spcPct val="10000"/>
              </a:spcBef>
              <a:buFont typeface="Monotype Sorts" pitchFamily="2" charset="2"/>
              <a:buChar char="q"/>
            </a:pPr>
            <a:r>
              <a:rPr lang="en-GB" sz="2000" b="1"/>
              <a:t>goal-oriented</a:t>
            </a:r>
            <a:br>
              <a:rPr lang="en-GB" sz="2000" b="1"/>
            </a:br>
            <a:endParaRPr lang="en-GB" b="1"/>
          </a:p>
          <a:p>
            <a:pPr marL="342900" indent="-342900" algn="l">
              <a:spcBef>
                <a:spcPct val="10000"/>
              </a:spcBef>
              <a:buFont typeface="Monotype Sorts" pitchFamily="2" charset="2"/>
              <a:buChar char="q"/>
            </a:pPr>
            <a:r>
              <a:rPr lang="en-GB" sz="2000" b="1"/>
              <a:t>temporally continuous</a:t>
            </a:r>
          </a:p>
          <a:p>
            <a:pPr marL="342900" indent="-342900" algn="l">
              <a:spcBef>
                <a:spcPct val="10000"/>
              </a:spcBef>
              <a:buFont typeface="Monotype Sorts" pitchFamily="2" charset="2"/>
              <a:buChar char="q"/>
            </a:pPr>
            <a:r>
              <a:rPr lang="en-GB" sz="2000" b="1"/>
              <a:t>communicative</a:t>
            </a:r>
            <a:br>
              <a:rPr lang="en-GB" sz="2000" b="1"/>
            </a:br>
            <a:endParaRPr lang="en-GB" b="1"/>
          </a:p>
          <a:p>
            <a:pPr marL="342900" indent="-342900" algn="l">
              <a:spcBef>
                <a:spcPct val="10000"/>
              </a:spcBef>
              <a:buFont typeface="Monotype Sorts" pitchFamily="2" charset="2"/>
              <a:buChar char="q"/>
            </a:pPr>
            <a:r>
              <a:rPr lang="en-GB" sz="2000" b="1"/>
              <a:t>learning</a:t>
            </a:r>
            <a:br>
              <a:rPr lang="en-GB" sz="2000" b="1"/>
            </a:br>
            <a:endParaRPr lang="en-GB" b="1"/>
          </a:p>
          <a:p>
            <a:pPr marL="342900" indent="-342900" algn="l">
              <a:spcBef>
                <a:spcPct val="10000"/>
              </a:spcBef>
              <a:buFont typeface="Monotype Sorts" pitchFamily="2" charset="2"/>
              <a:buChar char="q"/>
            </a:pPr>
            <a:r>
              <a:rPr lang="en-GB" sz="2000" b="1"/>
              <a:t>mobile</a:t>
            </a:r>
            <a:br>
              <a:rPr lang="en-GB" sz="2000" b="1"/>
            </a:br>
            <a:endParaRPr lang="en-GB" b="1"/>
          </a:p>
          <a:p>
            <a:pPr marL="342900" indent="-342900" algn="l">
              <a:spcBef>
                <a:spcPct val="10000"/>
              </a:spcBef>
              <a:buFont typeface="Monotype Sorts" pitchFamily="2" charset="2"/>
              <a:buChar char="q"/>
            </a:pPr>
            <a:r>
              <a:rPr lang="en-GB" sz="2000" b="1"/>
              <a:t>flexible</a:t>
            </a:r>
          </a:p>
          <a:p>
            <a:pPr marL="342900" indent="-342900" algn="l">
              <a:spcBef>
                <a:spcPct val="10000"/>
              </a:spcBef>
              <a:buFont typeface="Monotype Sorts" pitchFamily="2" charset="2"/>
              <a:buNone/>
            </a:pPr>
            <a:endParaRPr lang="en-GB" b="1"/>
          </a:p>
          <a:p>
            <a:pPr marL="342900" indent="-342900" algn="l">
              <a:spcBef>
                <a:spcPct val="10000"/>
              </a:spcBef>
              <a:buFont typeface="Monotype Sorts" pitchFamily="2" charset="2"/>
              <a:buChar char="q"/>
            </a:pPr>
            <a:r>
              <a:rPr lang="en-GB" sz="2000" b="1"/>
              <a:t>character</a:t>
            </a:r>
          </a:p>
          <a:p>
            <a:pPr marL="342900" indent="-342900" algn="l">
              <a:spcBef>
                <a:spcPct val="10000"/>
              </a:spcBef>
              <a:buFont typeface="Monotype Sorts" pitchFamily="2" charset="2"/>
              <a:buChar char="q"/>
            </a:pPr>
            <a:endParaRPr lang="en-GB" sz="1400" b="1"/>
          </a:p>
        </p:txBody>
      </p:sp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2391508" y="1138238"/>
            <a:ext cx="6471138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l" eaLnBrk="0" hangingPunct="0">
              <a:spcBef>
                <a:spcPct val="10000"/>
              </a:spcBef>
            </a:pPr>
            <a:r>
              <a:rPr lang="en-GB" sz="2000">
                <a:latin typeface="Tahoma" pitchFamily="34" charset="0"/>
              </a:rPr>
              <a:t>responds to changes in the environment</a:t>
            </a:r>
          </a:p>
          <a:p>
            <a:pPr marL="342900" indent="-342900" algn="l" eaLnBrk="0" hangingPunct="0">
              <a:spcBef>
                <a:spcPct val="10000"/>
              </a:spcBef>
            </a:pPr>
            <a:endParaRPr lang="en-GB" sz="1400">
              <a:latin typeface="Tahoma" pitchFamily="34" charset="0"/>
            </a:endParaRPr>
          </a:p>
          <a:p>
            <a:pPr marL="342900" indent="-342900" algn="l" eaLnBrk="0" hangingPunct="0">
              <a:spcBef>
                <a:spcPct val="10000"/>
              </a:spcBef>
            </a:pPr>
            <a:r>
              <a:rPr lang="en-GB" sz="2000">
                <a:latin typeface="Tahoma" pitchFamily="34" charset="0"/>
              </a:rPr>
              <a:t>control over its own actions</a:t>
            </a:r>
          </a:p>
          <a:p>
            <a:pPr marL="342900" indent="-342900" algn="l" eaLnBrk="0" hangingPunct="0">
              <a:spcBef>
                <a:spcPct val="10000"/>
              </a:spcBef>
            </a:pPr>
            <a:endParaRPr lang="en-GB" sz="1400">
              <a:latin typeface="Tahoma" pitchFamily="34" charset="0"/>
            </a:endParaRPr>
          </a:p>
          <a:p>
            <a:pPr marL="342900" indent="-342900" algn="l" eaLnBrk="0" hangingPunct="0">
              <a:spcBef>
                <a:spcPct val="10000"/>
              </a:spcBef>
            </a:pPr>
            <a:r>
              <a:rPr lang="en-GB" sz="2000">
                <a:latin typeface="Tahoma" pitchFamily="34" charset="0"/>
              </a:rPr>
              <a:t>does not simply act in response to the environment</a:t>
            </a:r>
          </a:p>
          <a:p>
            <a:pPr marL="342900" indent="-342900" algn="l" eaLnBrk="0" hangingPunct="0">
              <a:spcBef>
                <a:spcPct val="10000"/>
              </a:spcBef>
            </a:pPr>
            <a:endParaRPr lang="en-GB" sz="1800">
              <a:latin typeface="Tahoma" pitchFamily="34" charset="0"/>
            </a:endParaRPr>
          </a:p>
          <a:p>
            <a:pPr marL="342900" indent="-342900" algn="l" eaLnBrk="0" hangingPunct="0">
              <a:spcBef>
                <a:spcPct val="10000"/>
              </a:spcBef>
            </a:pPr>
            <a:r>
              <a:rPr lang="en-GB" sz="2000">
                <a:latin typeface="Tahoma" pitchFamily="34" charset="0"/>
              </a:rPr>
              <a:t>is a continuously running process</a:t>
            </a:r>
          </a:p>
          <a:p>
            <a:pPr marL="342900" indent="-342900" algn="l" eaLnBrk="0" hangingPunct="0">
              <a:spcBef>
                <a:spcPct val="10000"/>
              </a:spcBef>
            </a:pPr>
            <a:endParaRPr lang="en-GB">
              <a:latin typeface="Tahoma" pitchFamily="34" charset="0"/>
            </a:endParaRPr>
          </a:p>
          <a:p>
            <a:pPr marL="342900" indent="-342900" algn="l" eaLnBrk="0" hangingPunct="0">
              <a:spcBef>
                <a:spcPct val="10000"/>
              </a:spcBef>
            </a:pPr>
            <a:r>
              <a:rPr lang="en-GB" sz="2000">
                <a:latin typeface="Tahoma" pitchFamily="34" charset="0"/>
              </a:rPr>
              <a:t>communicates with other agents, perhaps including people</a:t>
            </a:r>
          </a:p>
          <a:p>
            <a:pPr marL="342900" indent="-342900" algn="l" eaLnBrk="0" hangingPunct="0">
              <a:spcBef>
                <a:spcPct val="10000"/>
              </a:spcBef>
            </a:pPr>
            <a:endParaRPr lang="en-GB" sz="1800">
              <a:latin typeface="Tahoma" pitchFamily="34" charset="0"/>
            </a:endParaRPr>
          </a:p>
          <a:p>
            <a:pPr marL="342900" indent="-342900" algn="l" eaLnBrk="0" hangingPunct="0">
              <a:spcBef>
                <a:spcPct val="10000"/>
              </a:spcBef>
            </a:pPr>
            <a:r>
              <a:rPr lang="en-GB" sz="2000">
                <a:latin typeface="Tahoma" pitchFamily="34" charset="0"/>
              </a:rPr>
              <a:t>changes its behaviour based on its previous experience</a:t>
            </a:r>
          </a:p>
          <a:p>
            <a:pPr marL="342900" indent="-342900" algn="l" eaLnBrk="0" hangingPunct="0">
              <a:spcBef>
                <a:spcPct val="10000"/>
              </a:spcBef>
            </a:pPr>
            <a:endParaRPr lang="en-GB" sz="1400">
              <a:latin typeface="Tahoma" pitchFamily="34" charset="0"/>
            </a:endParaRPr>
          </a:p>
          <a:p>
            <a:pPr marL="342900" indent="-342900" algn="l" eaLnBrk="0" hangingPunct="0">
              <a:spcBef>
                <a:spcPct val="10000"/>
              </a:spcBef>
            </a:pPr>
            <a:r>
              <a:rPr lang="en-GB" sz="2000">
                <a:latin typeface="Tahoma" pitchFamily="34" charset="0"/>
              </a:rPr>
              <a:t>able to transport itself from one machine to another</a:t>
            </a:r>
          </a:p>
          <a:p>
            <a:pPr marL="342900" indent="-342900" algn="l" eaLnBrk="0" hangingPunct="0">
              <a:spcBef>
                <a:spcPct val="10000"/>
              </a:spcBef>
            </a:pPr>
            <a:endParaRPr lang="en-GB" sz="1400">
              <a:latin typeface="Tahoma" pitchFamily="34" charset="0"/>
            </a:endParaRPr>
          </a:p>
          <a:p>
            <a:pPr marL="342900" indent="-342900" algn="l" eaLnBrk="0" hangingPunct="0">
              <a:spcBef>
                <a:spcPct val="10000"/>
              </a:spcBef>
            </a:pPr>
            <a:r>
              <a:rPr lang="en-GB" sz="2000">
                <a:latin typeface="Tahoma" pitchFamily="34" charset="0"/>
              </a:rPr>
              <a:t>actions are not scripted</a:t>
            </a:r>
          </a:p>
          <a:p>
            <a:pPr marL="342900" indent="-342900" algn="l" eaLnBrk="0" hangingPunct="0">
              <a:spcBef>
                <a:spcPct val="10000"/>
              </a:spcBef>
            </a:pPr>
            <a:endParaRPr lang="en-GB">
              <a:latin typeface="Tahoma" pitchFamily="34" charset="0"/>
            </a:endParaRPr>
          </a:p>
          <a:p>
            <a:pPr marL="342900" indent="-342900" algn="l" eaLnBrk="0" hangingPunct="0">
              <a:spcBef>
                <a:spcPct val="10000"/>
              </a:spcBef>
            </a:pPr>
            <a:r>
              <a:rPr lang="en-GB" sz="2000">
                <a:latin typeface="Tahoma" pitchFamily="34" charset="0"/>
              </a:rPr>
              <a:t>believable personality and emotional state</a:t>
            </a:r>
            <a:endParaRPr lang="en-GB" sz="1800">
              <a:latin typeface="Tahoma" pitchFamily="34" charset="0"/>
            </a:endParaRP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406770" y="304800"/>
            <a:ext cx="659423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r>
              <a:rPr lang="en-US" sz="3200" b="1" dirty="0">
                <a:latin typeface="Arial" pitchFamily="34" charset="0"/>
                <a:cs typeface="Arial" pitchFamily="34" charset="0"/>
              </a:rPr>
              <a:t>Description of </a:t>
            </a:r>
            <a:r>
              <a:rPr lang="de-CH" sz="3200" b="1" dirty="0">
                <a:latin typeface="Arial" pitchFamily="34" charset="0"/>
                <a:cs typeface="Arial" pitchFamily="34" charset="0"/>
              </a:rPr>
              <a:t> Agent‘s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character</a:t>
            </a:r>
            <a:endParaRPr lang="en-GB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422031" y="1295400"/>
            <a:ext cx="8232531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Font typeface="Monotype Sorts" pitchFamily="2" charset="2"/>
              <a:buChar char="q"/>
            </a:pPr>
            <a:r>
              <a:rPr lang="de-CH" sz="2400"/>
              <a:t>An agent is responsible for satisfying specific </a:t>
            </a:r>
            <a:r>
              <a:rPr lang="de-CH" sz="2400" i="1"/>
              <a:t>goals</a:t>
            </a:r>
            <a:r>
              <a:rPr lang="de-CH" sz="2400"/>
              <a:t>. There can be different types of goals such as achieving a specific status, maximising a given function (e.g., utility), etc.</a:t>
            </a:r>
            <a:endParaRPr lang="en-US" sz="2400"/>
          </a:p>
          <a:p>
            <a:pPr marL="342900" indent="-342900" algn="l">
              <a:spcBef>
                <a:spcPct val="20000"/>
              </a:spcBef>
              <a:buFont typeface="Monotype Sorts" pitchFamily="2" charset="2"/>
              <a:buChar char="q"/>
            </a:pPr>
            <a:endParaRPr lang="de-CH" sz="2400"/>
          </a:p>
          <a:p>
            <a:pPr marL="342900" indent="-342900" algn="l">
              <a:spcBef>
                <a:spcPct val="20000"/>
              </a:spcBef>
              <a:buFont typeface="Monotype Sorts" pitchFamily="2" charset="2"/>
              <a:buChar char="q"/>
            </a:pPr>
            <a:endParaRPr lang="de-CH" sz="2400"/>
          </a:p>
          <a:p>
            <a:pPr marL="342900" indent="-342900" algn="l">
              <a:spcBef>
                <a:spcPct val="20000"/>
              </a:spcBef>
              <a:buFont typeface="Monotype Sorts" pitchFamily="2" charset="2"/>
              <a:buChar char="q"/>
            </a:pPr>
            <a:endParaRPr lang="de-CH" sz="2400"/>
          </a:p>
          <a:p>
            <a:pPr marL="342900" indent="-342900" algn="l">
              <a:spcBef>
                <a:spcPct val="20000"/>
              </a:spcBef>
              <a:buFont typeface="Monotype Sorts" pitchFamily="2" charset="2"/>
              <a:buChar char="q"/>
            </a:pPr>
            <a:endParaRPr lang="de-CH" sz="2400"/>
          </a:p>
          <a:p>
            <a:pPr marL="342900" indent="-342900" algn="l">
              <a:spcBef>
                <a:spcPct val="20000"/>
              </a:spcBef>
              <a:buFont typeface="Monotype Sorts" pitchFamily="2" charset="2"/>
              <a:buChar char="q"/>
            </a:pPr>
            <a:r>
              <a:rPr lang="de-CH" sz="2400"/>
              <a:t>The</a:t>
            </a:r>
            <a:r>
              <a:rPr lang="de-CH" sz="2400" i="1"/>
              <a:t> state</a:t>
            </a:r>
            <a:r>
              <a:rPr lang="de-CH" sz="2400"/>
              <a:t> of an agent includes state of its </a:t>
            </a:r>
            <a:r>
              <a:rPr lang="de-CH" sz="2400" i="1"/>
              <a:t>internal environment</a:t>
            </a:r>
            <a:r>
              <a:rPr lang="de-CH" sz="2400"/>
              <a:t> + state of </a:t>
            </a:r>
            <a:r>
              <a:rPr lang="de-CH" sz="2400" i="1"/>
              <a:t>knowledge</a:t>
            </a:r>
            <a:r>
              <a:rPr lang="de-CH" sz="2400"/>
              <a:t> and </a:t>
            </a:r>
            <a:r>
              <a:rPr lang="de-CH" sz="2400" i="1"/>
              <a:t>beliefs</a:t>
            </a:r>
            <a:r>
              <a:rPr lang="de-CH" sz="2400"/>
              <a:t> about its </a:t>
            </a:r>
            <a:r>
              <a:rPr lang="de-CH" sz="2400" i="1"/>
              <a:t>external environment</a:t>
            </a:r>
            <a:r>
              <a:rPr lang="de-CH" sz="2400"/>
              <a:t>.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5839558" y="3810000"/>
            <a:ext cx="184731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2461846" y="2590800"/>
            <a:ext cx="3799743" cy="1371600"/>
          </a:xfrm>
          <a:prstGeom prst="rect">
            <a:avLst/>
          </a:prstGeom>
          <a:solidFill>
            <a:srgbClr val="CCFF99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2602523" y="2667000"/>
            <a:ext cx="1125415" cy="838200"/>
          </a:xfrm>
          <a:prstGeom prst="can">
            <a:avLst>
              <a:gd name="adj" fmla="val 25000"/>
            </a:avLst>
          </a:prstGeom>
          <a:solidFill>
            <a:srgbClr val="DDDDDD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en-US"/>
              <a:t>knowledge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501662" y="2667000"/>
            <a:ext cx="1502020" cy="609600"/>
            <a:chOff x="3024" y="1728"/>
            <a:chExt cx="1025" cy="384"/>
          </a:xfrm>
        </p:grpSpPr>
        <p:sp>
          <p:nvSpPr>
            <p:cNvPr id="197640" name="AutoShape 8"/>
            <p:cNvSpPr>
              <a:spLocks noChangeArrowheads="1"/>
            </p:cNvSpPr>
            <p:nvPr/>
          </p:nvSpPr>
          <p:spPr bwMode="auto">
            <a:xfrm rot="5400000">
              <a:off x="3024" y="1728"/>
              <a:ext cx="384" cy="384"/>
            </a:xfrm>
            <a:prstGeom prst="lightningBol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83" name="Text Box 9"/>
            <p:cNvSpPr txBox="1">
              <a:spLocks noChangeArrowheads="1"/>
            </p:cNvSpPr>
            <p:nvPr/>
          </p:nvSpPr>
          <p:spPr bwMode="auto">
            <a:xfrm>
              <a:off x="3504" y="1728"/>
              <a:ext cx="545" cy="233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de-CH"/>
                <a:t>beliefs</a:t>
              </a:r>
              <a:endParaRPr lang="en-US"/>
            </a:p>
          </p:txBody>
        </p:sp>
      </p:grpSp>
      <p:sp>
        <p:nvSpPr>
          <p:cNvPr id="197642" name="AutoShape 10"/>
          <p:cNvSpPr>
            <a:spLocks noChangeArrowheads="1"/>
          </p:cNvSpPr>
          <p:nvPr/>
        </p:nvSpPr>
        <p:spPr bwMode="auto">
          <a:xfrm>
            <a:off x="5134708" y="3276600"/>
            <a:ext cx="633046" cy="533400"/>
          </a:xfrm>
          <a:prstGeom prst="foldedCorner">
            <a:avLst>
              <a:gd name="adj" fmla="val 12500"/>
            </a:avLst>
          </a:prstGeom>
          <a:solidFill>
            <a:srgbClr val="99FFCC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de-CH"/>
          </a:p>
          <a:p>
            <a:pPr>
              <a:defRPr/>
            </a:pPr>
            <a:r>
              <a:rPr lang="de-CH"/>
              <a:t>Goal1</a:t>
            </a:r>
          </a:p>
          <a:p>
            <a:pPr>
              <a:defRPr/>
            </a:pPr>
            <a:r>
              <a:rPr lang="de-CH"/>
              <a:t>Goal2</a:t>
            </a:r>
          </a:p>
          <a:p>
            <a:pPr>
              <a:defRPr/>
            </a:pPr>
            <a:endParaRPr lang="en-US"/>
          </a:p>
        </p:txBody>
      </p:sp>
      <p:sp>
        <p:nvSpPr>
          <p:cNvPr id="197643" name="AutoShape 11"/>
          <p:cNvSpPr>
            <a:spLocks noChangeArrowheads="1"/>
          </p:cNvSpPr>
          <p:nvPr/>
        </p:nvSpPr>
        <p:spPr bwMode="auto">
          <a:xfrm>
            <a:off x="3868615" y="3276600"/>
            <a:ext cx="633046" cy="457200"/>
          </a:xfrm>
          <a:prstGeom prst="smileyFace">
            <a:avLst>
              <a:gd name="adj" fmla="val 4653"/>
            </a:avLst>
          </a:prstGeom>
          <a:solidFill>
            <a:srgbClr val="96969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/>
              <a:t>Connections 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de-CH"/>
              <a:t>An agent is </a:t>
            </a:r>
            <a:r>
              <a:rPr lang="de-CH" i="1"/>
              <a:t>situated</a:t>
            </a:r>
            <a:r>
              <a:rPr lang="de-CH"/>
              <a:t> in an </a:t>
            </a:r>
            <a:r>
              <a:rPr lang="de-CH" i="1"/>
              <a:t>environment</a:t>
            </a:r>
            <a:r>
              <a:rPr lang="de-CH"/>
              <a:t>, that consists of the objects and other agents it is possible to </a:t>
            </a:r>
            <a:r>
              <a:rPr lang="en-GB"/>
              <a:t>interact </a:t>
            </a:r>
            <a:r>
              <a:rPr lang="de-CH"/>
              <a:t>with.</a:t>
            </a:r>
          </a:p>
          <a:p>
            <a:pPr eaLnBrk="1" hangingPunct="1"/>
            <a:endParaRPr lang="de-CH"/>
          </a:p>
          <a:p>
            <a:pPr eaLnBrk="1" hangingPunct="1"/>
            <a:endParaRPr lang="de-CH"/>
          </a:p>
          <a:p>
            <a:pPr eaLnBrk="1" hangingPunct="1"/>
            <a:endParaRPr lang="de-CH"/>
          </a:p>
          <a:p>
            <a:pPr eaLnBrk="1" hangingPunct="1"/>
            <a:endParaRPr lang="de-CH"/>
          </a:p>
          <a:p>
            <a:pPr eaLnBrk="1" hangingPunct="1"/>
            <a:endParaRPr lang="de-CH"/>
          </a:p>
          <a:p>
            <a:pPr eaLnBrk="1" hangingPunct="1"/>
            <a:endParaRPr lang="de-CH"/>
          </a:p>
          <a:p>
            <a:pPr eaLnBrk="1" hangingPunct="1"/>
            <a:r>
              <a:rPr lang="de-CH"/>
              <a:t>An agent has an </a:t>
            </a:r>
            <a:r>
              <a:rPr lang="de-CH" i="1"/>
              <a:t>identity </a:t>
            </a:r>
            <a:r>
              <a:rPr lang="de-CH"/>
              <a:t>that distinguishes it from the other agents of its environment.</a:t>
            </a:r>
          </a:p>
          <a:p>
            <a:pPr eaLnBrk="1" hangingPunct="1"/>
            <a:endParaRPr lang="de-CH"/>
          </a:p>
          <a:p>
            <a:pPr eaLnBrk="1" hangingPunct="1"/>
            <a:endParaRPr lang="en-US"/>
          </a:p>
        </p:txBody>
      </p:sp>
      <p:sp>
        <p:nvSpPr>
          <p:cNvPr id="142340" name="Oval 4"/>
          <p:cNvSpPr>
            <a:spLocks noChangeArrowheads="1"/>
          </p:cNvSpPr>
          <p:nvPr/>
        </p:nvSpPr>
        <p:spPr bwMode="auto">
          <a:xfrm>
            <a:off x="3657600" y="2286000"/>
            <a:ext cx="2110154" cy="1981200"/>
          </a:xfrm>
          <a:prstGeom prst="ellipse">
            <a:avLst/>
          </a:prstGeom>
          <a:solidFill>
            <a:srgbClr val="CCFF99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2341" name="Oval 5"/>
          <p:cNvSpPr>
            <a:spLocks noChangeArrowheads="1"/>
          </p:cNvSpPr>
          <p:nvPr/>
        </p:nvSpPr>
        <p:spPr bwMode="auto">
          <a:xfrm>
            <a:off x="3870081" y="2819400"/>
            <a:ext cx="562708" cy="381000"/>
          </a:xfrm>
          <a:prstGeom prst="ellipse">
            <a:avLst/>
          </a:prstGeom>
          <a:solidFill>
            <a:srgbClr val="80808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2342" name="Oval 6"/>
          <p:cNvSpPr>
            <a:spLocks noChangeArrowheads="1"/>
          </p:cNvSpPr>
          <p:nvPr/>
        </p:nvSpPr>
        <p:spPr bwMode="auto">
          <a:xfrm>
            <a:off x="4292112" y="3733800"/>
            <a:ext cx="422031" cy="3048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2343" name="Oval 7"/>
          <p:cNvSpPr>
            <a:spLocks noChangeArrowheads="1"/>
          </p:cNvSpPr>
          <p:nvPr/>
        </p:nvSpPr>
        <p:spPr bwMode="auto">
          <a:xfrm>
            <a:off x="4995497" y="2590800"/>
            <a:ext cx="422031" cy="3048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2344" name="Oval 8"/>
          <p:cNvSpPr>
            <a:spLocks noChangeArrowheads="1"/>
          </p:cNvSpPr>
          <p:nvPr/>
        </p:nvSpPr>
        <p:spPr bwMode="auto">
          <a:xfrm>
            <a:off x="5136173" y="3276600"/>
            <a:ext cx="422031" cy="3048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2345" name="Rectangle 9"/>
          <p:cNvSpPr>
            <a:spLocks noChangeArrowheads="1"/>
          </p:cNvSpPr>
          <p:nvPr/>
        </p:nvSpPr>
        <p:spPr bwMode="auto">
          <a:xfrm>
            <a:off x="4010758" y="3505200"/>
            <a:ext cx="211015" cy="304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2347" name="Rectangle 11"/>
          <p:cNvSpPr>
            <a:spLocks noChangeArrowheads="1"/>
          </p:cNvSpPr>
          <p:nvPr/>
        </p:nvSpPr>
        <p:spPr bwMode="auto">
          <a:xfrm>
            <a:off x="4431323" y="2438400"/>
            <a:ext cx="211015" cy="304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2348" name="Rectangle 12"/>
          <p:cNvSpPr>
            <a:spLocks noChangeArrowheads="1"/>
          </p:cNvSpPr>
          <p:nvPr/>
        </p:nvSpPr>
        <p:spPr bwMode="auto">
          <a:xfrm>
            <a:off x="4995497" y="3657600"/>
            <a:ext cx="211015" cy="304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9708" name="Line 13"/>
          <p:cNvSpPr>
            <a:spLocks noChangeShapeType="1"/>
          </p:cNvSpPr>
          <p:nvPr/>
        </p:nvSpPr>
        <p:spPr bwMode="auto">
          <a:xfrm>
            <a:off x="4362451" y="3200400"/>
            <a:ext cx="633046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09" name="Line 14"/>
          <p:cNvSpPr>
            <a:spLocks noChangeShapeType="1"/>
          </p:cNvSpPr>
          <p:nvPr/>
        </p:nvSpPr>
        <p:spPr bwMode="auto">
          <a:xfrm flipV="1">
            <a:off x="4503128" y="2895600"/>
            <a:ext cx="492369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11" name="Line 18"/>
          <p:cNvSpPr>
            <a:spLocks noChangeShapeType="1"/>
          </p:cNvSpPr>
          <p:nvPr/>
        </p:nvSpPr>
        <p:spPr bwMode="auto">
          <a:xfrm flipH="1">
            <a:off x="4079631" y="3200400"/>
            <a:ext cx="70338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2355" name="Text Box 19"/>
          <p:cNvSpPr txBox="1">
            <a:spLocks noChangeArrowheads="1"/>
          </p:cNvSpPr>
          <p:nvPr/>
        </p:nvSpPr>
        <p:spPr bwMode="auto">
          <a:xfrm>
            <a:off x="5353050" y="4194175"/>
            <a:ext cx="1495922" cy="369332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Comic Sans MS" pitchFamily="66" charset="0"/>
              </a:rPr>
              <a:t>environment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  <a:noFill/>
          <a:ln/>
        </p:spPr>
        <p:txBody>
          <a:bodyPr/>
          <a:lstStyle/>
          <a:p>
            <a:r>
              <a:rPr lang="en-US" dirty="0"/>
              <a:t>Summery of Today’s Lecture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848600" cy="5638800"/>
          </a:xfrm>
          <a:noFill/>
          <a:ln/>
        </p:spPr>
        <p:txBody>
          <a:bodyPr>
            <a:noAutofit/>
          </a:bodyPr>
          <a:lstStyle/>
          <a:p>
            <a:r>
              <a:rPr lang="en-US" sz="2800" dirty="0"/>
              <a:t>What is an Intelligent agent?</a:t>
            </a:r>
          </a:p>
          <a:p>
            <a:r>
              <a:rPr lang="en-US" sz="2800" dirty="0"/>
              <a:t>Agents &amp; Environments</a:t>
            </a:r>
          </a:p>
          <a:p>
            <a:r>
              <a:rPr lang="en-US" sz="2800" dirty="0"/>
              <a:t>Performance measure</a:t>
            </a:r>
          </a:p>
          <a:p>
            <a:r>
              <a:rPr lang="en-US" sz="2800" dirty="0"/>
              <a:t>Environment</a:t>
            </a:r>
          </a:p>
          <a:p>
            <a:r>
              <a:rPr lang="en-US" sz="2800" dirty="0"/>
              <a:t>Actuators</a:t>
            </a:r>
          </a:p>
          <a:p>
            <a:r>
              <a:rPr lang="en-US" sz="2800" dirty="0"/>
              <a:t>Sensors</a:t>
            </a:r>
          </a:p>
          <a:p>
            <a:r>
              <a:rPr lang="en-GB" sz="2800" dirty="0"/>
              <a:t>Features of intelligent agents</a:t>
            </a:r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pPr>
              <a:buNone/>
            </a:pPr>
            <a:endParaRPr lang="en-US" altLang="zh-TW" sz="2800" dirty="0">
              <a:latin typeface="Arial" pitchFamily="34" charset="0"/>
              <a:cs typeface="Arial" pitchFamily="34" charset="0"/>
            </a:endParaRPr>
          </a:p>
          <a:p>
            <a:endParaRPr lang="en-US" altLang="zh-TW" sz="2800" dirty="0"/>
          </a:p>
          <a:p>
            <a:pPr>
              <a:buNone/>
            </a:pPr>
            <a:br>
              <a:rPr lang="en-US" sz="1800" dirty="0"/>
            </a:br>
            <a:endParaRPr lang="en-US" sz="1800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Lecture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an Intelligent agent?</a:t>
            </a:r>
          </a:p>
          <a:p>
            <a:r>
              <a:rPr lang="en-US" dirty="0"/>
              <a:t>Agents &amp; Environments</a:t>
            </a:r>
          </a:p>
          <a:p>
            <a:r>
              <a:rPr lang="en-US" dirty="0"/>
              <a:t>Performance measure</a:t>
            </a:r>
          </a:p>
          <a:p>
            <a:r>
              <a:rPr lang="en-US" dirty="0"/>
              <a:t>Environment</a:t>
            </a:r>
          </a:p>
          <a:p>
            <a:r>
              <a:rPr lang="en-US" dirty="0"/>
              <a:t>Actuators</a:t>
            </a:r>
          </a:p>
          <a:p>
            <a:r>
              <a:rPr lang="en-US" dirty="0"/>
              <a:t>Sensors</a:t>
            </a:r>
          </a:p>
          <a:p>
            <a:r>
              <a:rPr lang="en-GB" dirty="0"/>
              <a:t>Features of intelligent agents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50"/>
          <p:cNvSpPr>
            <a:spLocks noGrp="1" noChangeArrowheads="1"/>
          </p:cNvSpPr>
          <p:nvPr>
            <p:ph type="title"/>
          </p:nvPr>
        </p:nvSpPr>
        <p:spPr>
          <a:xfrm>
            <a:off x="228600" y="1219200"/>
            <a:ext cx="8049846" cy="762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3600" dirty="0"/>
              <a:t>Ability to Exist to be Autonomous, Reactive, Goal-Oriented, etc.</a:t>
            </a:r>
            <a:br>
              <a:rPr lang="en-GB" dirty="0"/>
            </a:br>
            <a:r>
              <a:rPr lang="en-GB" sz="2800" dirty="0"/>
              <a:t>- are the basic abilities of an Intelligent Agent</a:t>
            </a:r>
            <a:r>
              <a:rPr lang="en-GB" dirty="0"/>
              <a:t> </a:t>
            </a:r>
          </a:p>
        </p:txBody>
      </p:sp>
      <p:graphicFrame>
        <p:nvGraphicFramePr>
          <p:cNvPr id="5" name="Object 2051"/>
          <p:cNvGraphicFramePr>
            <a:graphicFrameLocks noChangeAspect="1"/>
          </p:cNvGraphicFramePr>
          <p:nvPr/>
        </p:nvGraphicFramePr>
        <p:xfrm>
          <a:off x="322262" y="2514600"/>
          <a:ext cx="744538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7" name="Clip" r:id="rId3" imgW="1857600" imgH="3995640" progId="">
                  <p:embed/>
                </p:oleObj>
              </mc:Choice>
              <mc:Fallback>
                <p:oleObj name="Clip" r:id="rId3" imgW="1857600" imgH="3995640" progId="">
                  <p:embed/>
                  <p:pic>
                    <p:nvPicPr>
                      <p:cNvPr id="0" name="Object 20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262" y="2514600"/>
                        <a:ext cx="744538" cy="160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052"/>
          <p:cNvGraphicFramePr>
            <a:graphicFrameLocks noChangeAspect="1"/>
          </p:cNvGraphicFramePr>
          <p:nvPr/>
        </p:nvGraphicFramePr>
        <p:xfrm>
          <a:off x="2209800" y="2438400"/>
          <a:ext cx="576263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8" name="Clip" r:id="rId5" imgW="1295640" imgH="3934080" progId="">
                  <p:embed/>
                </p:oleObj>
              </mc:Choice>
              <mc:Fallback>
                <p:oleObj name="Clip" r:id="rId5" imgW="1295640" imgH="3934080" progId="">
                  <p:embed/>
                  <p:pic>
                    <p:nvPicPr>
                      <p:cNvPr id="0" name="Object 20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438400"/>
                        <a:ext cx="576263" cy="175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053"/>
          <p:cNvGraphicFramePr>
            <a:graphicFrameLocks noChangeAspect="1"/>
          </p:cNvGraphicFramePr>
          <p:nvPr/>
        </p:nvGraphicFramePr>
        <p:xfrm>
          <a:off x="4572000" y="2743200"/>
          <a:ext cx="1295400" cy="127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9" name="Clip" r:id="rId7" imgW="4016520" imgH="3945240" progId="">
                  <p:embed/>
                </p:oleObj>
              </mc:Choice>
              <mc:Fallback>
                <p:oleObj name="Clip" r:id="rId7" imgW="4016520" imgH="3945240" progId="">
                  <p:embed/>
                  <p:pic>
                    <p:nvPicPr>
                      <p:cNvPr id="0" name="Object 20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743200"/>
                        <a:ext cx="1295400" cy="127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054"/>
          <p:cNvGraphicFramePr>
            <a:graphicFrameLocks noChangeAspect="1"/>
          </p:cNvGraphicFramePr>
          <p:nvPr/>
        </p:nvGraphicFramePr>
        <p:xfrm>
          <a:off x="7086600" y="2590800"/>
          <a:ext cx="1828800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0" name="Clip" r:id="rId9" imgW="5154120" imgH="3928680" progId="">
                  <p:embed/>
                </p:oleObj>
              </mc:Choice>
              <mc:Fallback>
                <p:oleObj name="Clip" r:id="rId9" imgW="5154120" imgH="3928680" progId="">
                  <p:embed/>
                  <p:pic>
                    <p:nvPicPr>
                      <p:cNvPr id="0" name="Object 20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2590800"/>
                        <a:ext cx="1828800" cy="1393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AutoShape 2056"/>
          <p:cNvSpPr>
            <a:spLocks/>
          </p:cNvSpPr>
          <p:nvPr/>
        </p:nvSpPr>
        <p:spPr bwMode="auto">
          <a:xfrm rot="16200000">
            <a:off x="4191000" y="609600"/>
            <a:ext cx="533400" cy="7848600"/>
          </a:xfrm>
          <a:prstGeom prst="leftBrace">
            <a:avLst>
              <a:gd name="adj1" fmla="val 139286"/>
              <a:gd name="adj2" fmla="val 50000"/>
            </a:avLst>
          </a:prstGeom>
          <a:noFill/>
          <a:ln w="38100">
            <a:solidFill>
              <a:srgbClr val="FF0066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2057"/>
          <p:cNvSpPr>
            <a:spLocks noChangeArrowheads="1"/>
          </p:cNvSpPr>
          <p:nvPr/>
        </p:nvSpPr>
        <p:spPr bwMode="auto">
          <a:xfrm>
            <a:off x="1219200" y="3200400"/>
            <a:ext cx="872067" cy="457200"/>
          </a:xfrm>
          <a:prstGeom prst="rightArrow">
            <a:avLst>
              <a:gd name="adj1" fmla="val 50000"/>
              <a:gd name="adj2" fmla="val 54167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AutoShape 2058"/>
          <p:cNvSpPr>
            <a:spLocks noChangeArrowheads="1"/>
          </p:cNvSpPr>
          <p:nvPr/>
        </p:nvSpPr>
        <p:spPr bwMode="auto">
          <a:xfrm>
            <a:off x="3581400" y="3200400"/>
            <a:ext cx="872067" cy="457200"/>
          </a:xfrm>
          <a:prstGeom prst="rightArrow">
            <a:avLst>
              <a:gd name="adj1" fmla="val 50000"/>
              <a:gd name="adj2" fmla="val 54167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AutoShape 2059"/>
          <p:cNvSpPr>
            <a:spLocks noChangeArrowheads="1"/>
          </p:cNvSpPr>
          <p:nvPr/>
        </p:nvSpPr>
        <p:spPr bwMode="auto">
          <a:xfrm>
            <a:off x="6172200" y="3200400"/>
            <a:ext cx="872067" cy="457200"/>
          </a:xfrm>
          <a:prstGeom prst="rightArrow">
            <a:avLst>
              <a:gd name="adj1" fmla="val 50000"/>
              <a:gd name="adj2" fmla="val 54167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3" name="Object 2060"/>
          <p:cNvGraphicFramePr>
            <a:graphicFrameLocks noChangeAspect="1"/>
          </p:cNvGraphicFramePr>
          <p:nvPr/>
        </p:nvGraphicFramePr>
        <p:xfrm>
          <a:off x="4248150" y="4800600"/>
          <a:ext cx="1784350" cy="181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1" name="Clip" r:id="rId11" imgW="3885840" imgH="3944520" progId="">
                  <p:embed/>
                </p:oleObj>
              </mc:Choice>
              <mc:Fallback>
                <p:oleObj name="Clip" r:id="rId11" imgW="3885840" imgH="3944520" progId="">
                  <p:embed/>
                  <p:pic>
                    <p:nvPicPr>
                      <p:cNvPr id="0" name="Object 20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8150" y="4800600"/>
                        <a:ext cx="1784350" cy="1811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What is an Intelligent agent?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2031" y="1676400"/>
            <a:ext cx="8232531" cy="3733800"/>
          </a:xfrm>
        </p:spPr>
        <p:txBody>
          <a:bodyPr>
            <a:normAutofit/>
          </a:bodyPr>
          <a:lstStyle/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“Agent” can be considered as a theoretical concept from AI.</a:t>
            </a:r>
          </a:p>
          <a:p>
            <a:pPr eaLnBrk="1" hangingPunct="1"/>
            <a:r>
              <a:rPr lang="en-US" dirty="0"/>
              <a:t>Many different definitions exist in the literature…..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Agent Definition (1)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2031" y="1447800"/>
            <a:ext cx="8232531" cy="4648200"/>
          </a:xfrm>
        </p:spPr>
        <p:txBody>
          <a:bodyPr/>
          <a:lstStyle/>
          <a:p>
            <a:pPr eaLnBrk="1" hangingPunct="1"/>
            <a:r>
              <a:rPr lang="en-US"/>
              <a:t>An agent is an entity which is:</a:t>
            </a:r>
          </a:p>
          <a:p>
            <a:pPr lvl="1" eaLnBrk="1" hangingPunct="1"/>
            <a:r>
              <a:rPr lang="en-US" sz="2000" i="1"/>
              <a:t>Situated </a:t>
            </a:r>
            <a:r>
              <a:rPr lang="en-US" sz="2000"/>
              <a:t>in some </a:t>
            </a:r>
            <a:r>
              <a:rPr lang="en-US" sz="2000" i="1"/>
              <a:t>environment</a:t>
            </a:r>
            <a:r>
              <a:rPr lang="en-US" sz="2000"/>
              <a:t>.</a:t>
            </a:r>
          </a:p>
          <a:p>
            <a:pPr lvl="1" eaLnBrk="1" hangingPunct="1"/>
            <a:r>
              <a:rPr lang="en-US" sz="2000" i="1"/>
              <a:t>Autonomous</a:t>
            </a:r>
            <a:r>
              <a:rPr lang="en-US" sz="2000"/>
              <a:t>, in the sense that it can act without direct intervention from humans or other software processes, and controls over its own actions and internal state.</a:t>
            </a:r>
          </a:p>
          <a:p>
            <a:pPr lvl="1" eaLnBrk="1" hangingPunct="1"/>
            <a:r>
              <a:rPr lang="en-US" sz="2000" i="1"/>
              <a:t>Flexible</a:t>
            </a:r>
            <a:r>
              <a:rPr lang="en-US" sz="2000"/>
              <a:t> which means:</a:t>
            </a:r>
          </a:p>
          <a:p>
            <a:pPr lvl="2" eaLnBrk="1" hangingPunct="1"/>
            <a:r>
              <a:rPr lang="en-US" sz="2000" i="1"/>
              <a:t>Responsive (reactive)</a:t>
            </a:r>
            <a:r>
              <a:rPr lang="en-US" sz="2000"/>
              <a:t>: agents should perceive their environment and respond to changes that occur in it;</a:t>
            </a:r>
          </a:p>
          <a:p>
            <a:pPr lvl="2" eaLnBrk="1" hangingPunct="1"/>
            <a:r>
              <a:rPr lang="en-US" sz="2000" i="1"/>
              <a:t>Proactive</a:t>
            </a:r>
            <a:r>
              <a:rPr lang="en-US" sz="2000"/>
              <a:t>: agents should not simply act in response to their environment, they should be able to exhibit opportunistic, goal-directed behavior and take the initiative when appropriate;</a:t>
            </a:r>
          </a:p>
          <a:p>
            <a:pPr lvl="2" eaLnBrk="1" hangingPunct="1"/>
            <a:r>
              <a:rPr lang="en-US" sz="2000" i="1"/>
              <a:t>Social</a:t>
            </a:r>
            <a:r>
              <a:rPr lang="en-US" sz="2000"/>
              <a:t>: agents should be able to interact with humans or other artificial agents</a:t>
            </a:r>
            <a:endParaRPr lang="en-US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581400" y="6150114"/>
            <a:ext cx="5386731" cy="70788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i="1" dirty="0"/>
              <a:t>“A Roadmap of agent research and development”</a:t>
            </a:r>
            <a:r>
              <a:rPr lang="en-US" sz="2000" dirty="0"/>
              <a:t>,</a:t>
            </a:r>
          </a:p>
          <a:p>
            <a:r>
              <a:rPr lang="en-US" sz="2000" dirty="0"/>
              <a:t> N. Jennings, K. </a:t>
            </a:r>
            <a:r>
              <a:rPr lang="en-US" sz="2000" dirty="0" err="1"/>
              <a:t>Sycara</a:t>
            </a:r>
            <a:r>
              <a:rPr lang="en-US" sz="2000" dirty="0"/>
              <a:t>, M. Wooldridge (1998)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Agent Definition (2)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 typeface="Monotype Sorts" pitchFamily="2" charset="2"/>
              <a:buNone/>
            </a:pPr>
            <a:endParaRPr lang="en-US"/>
          </a:p>
          <a:p>
            <a:pPr eaLnBrk="1" hangingPunct="1">
              <a:buFont typeface="Monotype Sorts" pitchFamily="2" charset="2"/>
              <a:buNone/>
            </a:pPr>
            <a:endParaRPr lang="en-US"/>
          </a:p>
          <a:p>
            <a:pPr eaLnBrk="1" hangingPunct="1">
              <a:buFont typeface="Monotype Sorts" pitchFamily="2" charset="2"/>
              <a:buNone/>
            </a:pPr>
            <a:r>
              <a:rPr lang="en-US" sz="3200" b="1"/>
              <a:t>American Heritage Dictionary:</a:t>
            </a:r>
            <a:endParaRPr lang="en-US"/>
          </a:p>
          <a:p>
            <a:pPr lvl="1" eaLnBrk="1" hangingPunct="1">
              <a:buFont typeface="Monotype Sorts" pitchFamily="2" charset="2"/>
              <a:buNone/>
            </a:pPr>
            <a:r>
              <a:rPr lang="en-US" sz="5400" i="1"/>
              <a:t>agent</a:t>
            </a:r>
            <a:r>
              <a:rPr lang="en-US" sz="3200" i="1"/>
              <a:t> -</a:t>
            </a:r>
          </a:p>
          <a:p>
            <a:pPr lvl="1" eaLnBrk="1" hangingPunct="1">
              <a:buFont typeface="Monotype Sorts" pitchFamily="2" charset="2"/>
              <a:buNone/>
            </a:pPr>
            <a:endParaRPr lang="en-US" sz="800"/>
          </a:p>
          <a:p>
            <a:pPr lvl="1" eaLnBrk="1" hangingPunct="1">
              <a:buFont typeface="Monotype Sorts" pitchFamily="2" charset="2"/>
              <a:buNone/>
            </a:pPr>
            <a:r>
              <a:rPr lang="en-US" sz="3600"/>
              <a:t>” … one that acts or has the power or authority to act… or represent another”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Does this means that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2031" y="2438400"/>
            <a:ext cx="8232531" cy="32766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buFont typeface="Monotype Sorts" pitchFamily="2" charset="2"/>
              <a:buNone/>
            </a:pPr>
            <a:r>
              <a:rPr lang="en-US" sz="3600" dirty="0"/>
              <a:t>… an agent carries out a task in favor of someone who has </a:t>
            </a:r>
            <a:r>
              <a:rPr lang="en-US" sz="3600" dirty="0" err="1"/>
              <a:t>alloted</a:t>
            </a:r>
            <a:r>
              <a:rPr lang="en-US" sz="3600" dirty="0"/>
              <a:t> it ?</a:t>
            </a:r>
            <a:endParaRPr lang="en-US" dirty="0"/>
          </a:p>
          <a:p>
            <a:pPr eaLnBrk="1" hangingPunct="1">
              <a:buFont typeface="Monotype Sorts" pitchFamily="2" charset="2"/>
              <a:buNone/>
            </a:pPr>
            <a:endParaRPr lang="en-US" dirty="0"/>
          </a:p>
          <a:p>
            <a:pPr eaLnBrk="1" hangingPunct="1"/>
            <a:r>
              <a:rPr lang="en-US" dirty="0"/>
              <a:t>To avoid this description of tasks we sometimes prefer our agents to be able to infer (predict, guess) our goals ...</a:t>
            </a:r>
          </a:p>
          <a:p>
            <a:pPr eaLnBrk="1" hangingPunct="1"/>
            <a:r>
              <a:rPr lang="en-US" dirty="0"/>
              <a:t>… so the agents should have some knowledge of task domain and their user.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600" i="1"/>
              <a:t>"An agent is anything that can be viewed as </a:t>
            </a:r>
            <a:r>
              <a:rPr lang="en-US" sz="3600" b="1" i="1">
                <a:solidFill>
                  <a:srgbClr val="808000"/>
                </a:solidFill>
              </a:rPr>
              <a:t>perceiving</a:t>
            </a:r>
            <a:r>
              <a:rPr lang="en-US" sz="3600" i="1"/>
              <a:t> its </a:t>
            </a:r>
            <a:r>
              <a:rPr lang="en-US" sz="3600" b="1" i="1">
                <a:solidFill>
                  <a:srgbClr val="808000"/>
                </a:solidFill>
              </a:rPr>
              <a:t>environment</a:t>
            </a:r>
            <a:r>
              <a:rPr lang="en-US" sz="3600" i="1"/>
              <a:t> through sensors and </a:t>
            </a:r>
            <a:r>
              <a:rPr lang="en-US" sz="3600" b="1" i="1">
                <a:solidFill>
                  <a:srgbClr val="808000"/>
                </a:solidFill>
              </a:rPr>
              <a:t>acting</a:t>
            </a:r>
            <a:r>
              <a:rPr lang="en-US" sz="3600" i="1"/>
              <a:t> upon that </a:t>
            </a:r>
            <a:r>
              <a:rPr lang="en-US" sz="3600" b="1" i="1">
                <a:solidFill>
                  <a:srgbClr val="808000"/>
                </a:solidFill>
              </a:rPr>
              <a:t>environment</a:t>
            </a:r>
            <a:r>
              <a:rPr lang="en-US" sz="3600" i="1"/>
              <a:t> through effectors." </a:t>
            </a:r>
            <a:br>
              <a:rPr lang="en-US" sz="3600"/>
            </a:br>
            <a:br>
              <a:rPr lang="en-US" sz="2000"/>
            </a:br>
            <a:endParaRPr lang="en-US" sz="2000"/>
          </a:p>
        </p:txBody>
      </p:sp>
      <p:pic>
        <p:nvPicPr>
          <p:cNvPr id="12291" name="Picture 4" descr="013790395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21720" y="3357564"/>
            <a:ext cx="2233246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2" name="Text Box 5"/>
          <p:cNvSpPr txBox="1">
            <a:spLocks noChangeArrowheads="1"/>
          </p:cNvSpPr>
          <p:nvPr/>
        </p:nvSpPr>
        <p:spPr bwMode="auto">
          <a:xfrm>
            <a:off x="4094285" y="6046788"/>
            <a:ext cx="284244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SzPct val="80000"/>
            </a:pPr>
            <a:r>
              <a:rPr lang="it-IT" sz="2800">
                <a:latin typeface="Arial" charset="0"/>
              </a:rPr>
              <a:t>Russell &amp; Norvig</a:t>
            </a:r>
            <a:endParaRPr lang="en-US" sz="2800">
              <a:latin typeface="Arial" charset="0"/>
            </a:endParaRP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title"/>
          </p:nvPr>
        </p:nvSpPr>
        <p:spPr>
          <a:xfrm>
            <a:off x="1336431" y="204788"/>
            <a:ext cx="6052038" cy="762000"/>
          </a:xfrm>
          <a:noFill/>
        </p:spPr>
        <p:txBody>
          <a:bodyPr/>
          <a:lstStyle/>
          <a:p>
            <a:pPr eaLnBrk="1" hangingPunct="1"/>
            <a:r>
              <a:rPr lang="en-US"/>
              <a:t>Agent Definition (3)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3307</TotalTime>
  <Words>1180</Words>
  <Application>Microsoft Office PowerPoint</Application>
  <PresentationFormat>On-screen Show (4:3)</PresentationFormat>
  <Paragraphs>212</Paragraphs>
  <Slides>27</Slides>
  <Notes>3</Notes>
  <HiddenSlides>3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40" baseType="lpstr">
      <vt:lpstr>ＭＳ Ｐゴシック</vt:lpstr>
      <vt:lpstr>新細明體</vt:lpstr>
      <vt:lpstr>Arial</vt:lpstr>
      <vt:lpstr>Arial Italic</vt:lpstr>
      <vt:lpstr>Calibri</vt:lpstr>
      <vt:lpstr>Comic Sans MS</vt:lpstr>
      <vt:lpstr>Footlight MT Light</vt:lpstr>
      <vt:lpstr>Monotype Sorts</vt:lpstr>
      <vt:lpstr>Tahoma</vt:lpstr>
      <vt:lpstr>Wingdings</vt:lpstr>
      <vt:lpstr>Wingdings 2</vt:lpstr>
      <vt:lpstr>Office Theme</vt:lpstr>
      <vt:lpstr>Clip</vt:lpstr>
      <vt:lpstr>Artificial Intelligence Lecture No. 4 </vt:lpstr>
      <vt:lpstr>Summary of Previous Lecture</vt:lpstr>
      <vt:lpstr>Today’s Lecture</vt:lpstr>
      <vt:lpstr>Ability to Exist to be Autonomous, Reactive, Goal-Oriented, etc. - are the basic abilities of an Intelligent Agent </vt:lpstr>
      <vt:lpstr>What is an Intelligent agent?</vt:lpstr>
      <vt:lpstr>Agent Definition (1)</vt:lpstr>
      <vt:lpstr>Agent Definition (2)</vt:lpstr>
      <vt:lpstr>Does this means that</vt:lpstr>
      <vt:lpstr>Agent Definition (3)</vt:lpstr>
      <vt:lpstr>Agent Definition (5)</vt:lpstr>
      <vt:lpstr>What is an Agent?</vt:lpstr>
      <vt:lpstr>PowerPoint Presentation</vt:lpstr>
      <vt:lpstr>Internal and External Environment of an Agent</vt:lpstr>
      <vt:lpstr>Overall Intelligent Agent   [Terziyan, 1993]</vt:lpstr>
      <vt:lpstr>PowerPoint Presentation</vt:lpstr>
      <vt:lpstr>Three groups of agents  [Etzioni and Daniel S. Weld, 1995]</vt:lpstr>
      <vt:lpstr>Agent’s  function maps</vt:lpstr>
      <vt:lpstr>Agents example  </vt:lpstr>
      <vt:lpstr>PEAS</vt:lpstr>
      <vt:lpstr>PEAS</vt:lpstr>
      <vt:lpstr>PEAS</vt:lpstr>
      <vt:lpstr>PEAS</vt:lpstr>
      <vt:lpstr>Agents and Their Actions</vt:lpstr>
      <vt:lpstr>Features of intelligent agents</vt:lpstr>
      <vt:lpstr>PowerPoint Presentation</vt:lpstr>
      <vt:lpstr>Connections  </vt:lpstr>
      <vt:lpstr>Summery of Today’s Lecture</vt:lpstr>
    </vt:vector>
  </TitlesOfParts>
  <Company>GHAZALA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GHAZALA</dc:creator>
  <cp:lastModifiedBy>Administrator</cp:lastModifiedBy>
  <cp:revision>110</cp:revision>
  <dcterms:created xsi:type="dcterms:W3CDTF">2012-02-27T05:45:45Z</dcterms:created>
  <dcterms:modified xsi:type="dcterms:W3CDTF">2016-10-25T09:48:54Z</dcterms:modified>
</cp:coreProperties>
</file>